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1"/>
  </p:notesMasterIdLst>
  <p:sldIdLst>
    <p:sldId id="277" r:id="rId2"/>
    <p:sldId id="257" r:id="rId3"/>
    <p:sldId id="274" r:id="rId4"/>
    <p:sldId id="275" r:id="rId5"/>
    <p:sldId id="271" r:id="rId6"/>
    <p:sldId id="273" r:id="rId7"/>
    <p:sldId id="272" r:id="rId8"/>
    <p:sldId id="264" r:id="rId9"/>
    <p:sldId id="278" r:id="rId10"/>
  </p:sldIdLst>
  <p:sldSz cx="12192000" cy="6858000"/>
  <p:notesSz cx="6858000" cy="12192000"/>
  <p:embeddedFontLst>
    <p:embeddedFont>
      <p:font typeface="Calibri" panose="020F0502020204030204" pitchFamily="34" charset="0"/>
      <p:regular r:id="rId12"/>
      <p:bold r:id="rId13"/>
      <p:italic r:id="rId14"/>
      <p:boldItalic r:id="rId15"/>
    </p:embeddedFont>
    <p:embeddedFont>
      <p:font typeface="Sitka Text Semibold" pitchFamily="2" charset="0"/>
      <p:bold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p:scale>
          <a:sx n="111" d="100"/>
          <a:sy n="111" d="100"/>
        </p:scale>
        <p:origin x="-274" y="-3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24.png>
</file>

<file path=ppt/media/image3.png>
</file>

<file path=ppt/media/image4.png>
</file>

<file path=ppt/media/image4.svg>
</file>

<file path=ppt/media/image5.png>
</file>

<file path=ppt/media/image50.svg>
</file>

<file path=ppt/media/image52.svg>
</file>

<file path=ppt/media/image54.svg>
</file>

<file path=ppt/media/image56.svg>
</file>

<file path=ppt/media/image6.png>
</file>

<file path=ppt/media/image6.sv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76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2591242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529350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269590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3134199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229152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2917329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2933706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image" Target="../media/image8.svg"/><Relationship Id="rId4" Type="http://schemas.openxmlformats.org/officeDocument/2006/relationships/image" Target="../media/image2.svg"/><Relationship Id="rId9" Type="http://schemas.openxmlformats.org/officeDocument/2006/relationships/image" Target="../media/image6.png"/><Relationship Id="rId14"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5.png"/><Relationship Id="rId12" Type="http://schemas.openxmlformats.org/officeDocument/2006/relationships/image" Target="NULL"/><Relationship Id="rId2" Type="http://schemas.openxmlformats.org/officeDocument/2006/relationships/notesSlide" Target="../notesSlides/notesSlide7.xml"/><Relationship Id="rId16" Type="http://schemas.openxmlformats.org/officeDocument/2006/relationships/image" Target="NULL"/><Relationship Id="rId1" Type="http://schemas.openxmlformats.org/officeDocument/2006/relationships/slideLayout" Target="../slideLayouts/slideLayout1.xml"/><Relationship Id="rId6" Type="http://schemas.openxmlformats.org/officeDocument/2006/relationships/image" Target="NULL"/><Relationship Id="rId11" Type="http://schemas.openxmlformats.org/officeDocument/2006/relationships/image" Target="../media/image17.png"/><Relationship Id="rId5" Type="http://schemas.openxmlformats.org/officeDocument/2006/relationships/image" Target="../media/image14.png"/><Relationship Id="rId15" Type="http://schemas.openxmlformats.org/officeDocument/2006/relationships/image" Target="../media/image19.png"/><Relationship Id="rId10" Type="http://schemas.openxmlformats.org/officeDocument/2006/relationships/image" Target="NULL"/><Relationship Id="rId4" Type="http://schemas.openxmlformats.org/officeDocument/2006/relationships/image" Target="NULL"/><Relationship Id="rId9" Type="http://schemas.openxmlformats.org/officeDocument/2006/relationships/image" Target="../media/image16.png"/><Relationship Id="rId14" Type="http://schemas.openxmlformats.org/officeDocument/2006/relationships/image" Target="NULL"/></Relationships>
</file>

<file path=ppt/slides/_rels/slide8.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2.svg"/><Relationship Id="rId5" Type="http://schemas.openxmlformats.org/officeDocument/2006/relationships/image" Target="../media/image21.png"/><Relationship Id="rId10" Type="http://schemas.openxmlformats.org/officeDocument/2006/relationships/image" Target="../media/image56.svg"/><Relationship Id="rId4" Type="http://schemas.openxmlformats.org/officeDocument/2006/relationships/image" Target="../media/image50.svg"/><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4888910" y="1373966"/>
            <a:ext cx="6850244" cy="2213965"/>
          </a:xfrm>
          <a:prstGeom prst="rect">
            <a:avLst/>
          </a:prstGeom>
          <a:noFill/>
        </p:spPr>
        <p:txBody>
          <a:bodyPr wrap="square" lIns="0" tIns="0" rIns="0" bIns="0" rtlCol="0" anchor="t"/>
          <a:lstStyle/>
          <a:p>
            <a:pPr algn="ctr">
              <a:buNone/>
            </a:pPr>
            <a:r>
              <a:rPr lang="en-US" sz="4400" spc="-300" dirty="0" smtClean="0">
                <a:solidFill>
                  <a:srgbClr val="1B2F35">
                    <a:alpha val="90000"/>
                  </a:srgbClr>
                </a:solidFill>
                <a:latin typeface="Sitka Text Semibold" pitchFamily="2" charset="0"/>
                <a:ea typeface="Trocchi" pitchFamily="34" charset="-122"/>
                <a:cs typeface="Trocchi" pitchFamily="34" charset="-120"/>
              </a:rPr>
              <a:t>Fintech and Banks: Partnership or Competition?</a:t>
            </a:r>
            <a:r>
              <a:rPr lang="en-US" sz="4400" spc="-300" dirty="0" smtClean="0">
                <a:solidFill>
                  <a:srgbClr val="1B2F35">
                    <a:alpha val="90000"/>
                  </a:srgbClr>
                </a:solidFill>
                <a:latin typeface="Trocchi" pitchFamily="34" charset="0"/>
                <a:ea typeface="Trocchi" pitchFamily="34" charset="-122"/>
                <a:cs typeface="Trocchi" pitchFamily="34" charset="-120"/>
              </a:rPr>
              <a:t> </a:t>
            </a:r>
            <a:endParaRPr lang="en-US" sz="4400" spc="-300" dirty="0"/>
          </a:p>
        </p:txBody>
      </p:sp>
      <p:sp>
        <p:nvSpPr>
          <p:cNvPr id="3" name="Object 2"/>
          <p:cNvSpPr/>
          <p:nvPr/>
        </p:nvSpPr>
        <p:spPr>
          <a:xfrm>
            <a:off x="4692286" y="3828462"/>
            <a:ext cx="6735348" cy="319960"/>
          </a:xfrm>
          <a:prstGeom prst="rect">
            <a:avLst/>
          </a:prstGeom>
          <a:noFill/>
        </p:spPr>
        <p:txBody>
          <a:bodyPr wrap="square" lIns="0" tIns="0" rIns="0" bIns="0" rtlCol="0" anchor="t"/>
          <a:lstStyle/>
          <a:p>
            <a:pPr algn="ctr">
              <a:buNone/>
            </a:pPr>
            <a:r>
              <a:rPr lang="en-US" sz="3200" spc="-150" dirty="0">
                <a:solidFill>
                  <a:srgbClr val="1B2F35">
                    <a:alpha val="90000"/>
                  </a:srgbClr>
                </a:solidFill>
                <a:latin typeface="Sitka Text Semibold" pitchFamily="2" charset="0"/>
                <a:ea typeface="Trocchi" pitchFamily="34" charset="-122"/>
                <a:cs typeface="Trocchi" pitchFamily="34" charset="-120"/>
              </a:rPr>
              <a:t>How CBG Can Leverage the New </a:t>
            </a:r>
            <a:r>
              <a:rPr lang="en-US" sz="3200" spc="-150" dirty="0" smtClean="0">
                <a:solidFill>
                  <a:srgbClr val="1B2F35">
                    <a:alpha val="90000"/>
                  </a:srgbClr>
                </a:solidFill>
                <a:latin typeface="Sitka Text Semibold" pitchFamily="2" charset="0"/>
                <a:ea typeface="Trocchi" pitchFamily="34" charset="-122"/>
                <a:cs typeface="Trocchi" pitchFamily="34" charset="-120"/>
              </a:rPr>
              <a:t>Normal</a:t>
            </a:r>
          </a:p>
          <a:p>
            <a:pPr algn="ctr">
              <a:buNone/>
            </a:pPr>
            <a:endParaRPr lang="en-US" sz="3200" spc="-150" dirty="0">
              <a:solidFill>
                <a:srgbClr val="1B2F35">
                  <a:alpha val="90000"/>
                </a:srgbClr>
              </a:solidFill>
              <a:latin typeface="Sitka Text Semibold" pitchFamily="2" charset="0"/>
              <a:ea typeface="Trocchi" pitchFamily="34" charset="-122"/>
              <a:cs typeface="Trocchi" pitchFamily="34" charset="-120"/>
            </a:endParaRPr>
          </a:p>
        </p:txBody>
      </p:sp>
      <p:pic>
        <p:nvPicPr>
          <p:cNvPr id="4" name="Object 3" descr="preencoded.png"/>
          <p:cNvPicPr>
            <a:picLocks noChangeAspect="1"/>
          </p:cNvPicPr>
          <p:nvPr/>
        </p:nvPicPr>
        <p:blipFill>
          <a:blip r:embed="rId3"/>
          <a:srcRect l="22481" t="-24782" r="22481" b="-24782"/>
          <a:stretch/>
        </p:blipFill>
        <p:spPr>
          <a:xfrm>
            <a:off x="0" y="0"/>
            <a:ext cx="3809047" cy="6856286"/>
          </a:xfrm>
          <a:prstGeom prst="rect">
            <a:avLst/>
          </a:prstGeom>
        </p:spPr>
      </p:pic>
      <p:sp>
        <p:nvSpPr>
          <p:cNvPr id="5" name="TextBox 4"/>
          <p:cNvSpPr txBox="1"/>
          <p:nvPr/>
        </p:nvSpPr>
        <p:spPr>
          <a:xfrm>
            <a:off x="5584182" y="5247454"/>
            <a:ext cx="5773783" cy="1015663"/>
          </a:xfrm>
          <a:prstGeom prst="rect">
            <a:avLst/>
          </a:prstGeom>
          <a:noFill/>
        </p:spPr>
        <p:txBody>
          <a:bodyPr wrap="square" rtlCol="0">
            <a:spAutoFit/>
          </a:bodyPr>
          <a:lstStyle/>
          <a:p>
            <a:r>
              <a:rPr lang="en-US" sz="2000" spc="-150" dirty="0">
                <a:solidFill>
                  <a:srgbClr val="1B2F35">
                    <a:alpha val="90000"/>
                  </a:srgbClr>
                </a:solidFill>
                <a:latin typeface="Sitka Text Semibold" pitchFamily="2" charset="0"/>
                <a:ea typeface="Trocchi" pitchFamily="34" charset="-122"/>
                <a:cs typeface="Trocchi" pitchFamily="34" charset="-120"/>
              </a:rPr>
              <a:t>PRESENTATION BY ELLEN </a:t>
            </a:r>
            <a:r>
              <a:rPr lang="en-US" sz="2000" spc="-150" dirty="0" smtClean="0">
                <a:solidFill>
                  <a:srgbClr val="1B2F35">
                    <a:alpha val="90000"/>
                  </a:srgbClr>
                </a:solidFill>
                <a:latin typeface="Sitka Text Semibold" pitchFamily="2" charset="0"/>
                <a:ea typeface="Trocchi" pitchFamily="34" charset="-122"/>
                <a:cs typeface="Trocchi" pitchFamily="34" charset="-120"/>
              </a:rPr>
              <a:t>YAA SACKEY</a:t>
            </a:r>
          </a:p>
          <a:p>
            <a:endParaRPr lang="en-US" sz="2000" spc="-150" dirty="0">
              <a:solidFill>
                <a:srgbClr val="1B2F35">
                  <a:alpha val="90000"/>
                </a:srgbClr>
              </a:solidFill>
              <a:latin typeface="Sitka Text Semibold" pitchFamily="2" charset="0"/>
              <a:ea typeface="Trocchi" pitchFamily="34" charset="-122"/>
              <a:cs typeface="Trocchi" pitchFamily="34" charset="-120"/>
            </a:endParaRPr>
          </a:p>
          <a:p>
            <a:pPr algn="ctr"/>
            <a:r>
              <a:rPr lang="en-US" sz="2000" spc="-150" dirty="0" smtClean="0">
                <a:solidFill>
                  <a:srgbClr val="1B2F35">
                    <a:alpha val="90000"/>
                  </a:srgbClr>
                </a:solidFill>
                <a:latin typeface="Sitka Text Semibold" pitchFamily="2" charset="0"/>
                <a:ea typeface="Trocchi" pitchFamily="34" charset="-122"/>
                <a:cs typeface="Trocchi" pitchFamily="34" charset="-120"/>
              </a:rPr>
              <a:t>28</a:t>
            </a:r>
            <a:r>
              <a:rPr lang="en-US" sz="2000" spc="-150" baseline="30000" dirty="0" smtClean="0">
                <a:solidFill>
                  <a:srgbClr val="1B2F35">
                    <a:alpha val="90000"/>
                  </a:srgbClr>
                </a:solidFill>
                <a:latin typeface="Sitka Text Semibold" pitchFamily="2" charset="0"/>
                <a:ea typeface="Trocchi" pitchFamily="34" charset="-122"/>
                <a:cs typeface="Trocchi" pitchFamily="34" charset="-120"/>
              </a:rPr>
              <a:t>th</a:t>
            </a:r>
            <a:r>
              <a:rPr lang="en-US" sz="2000" spc="-150" dirty="0" smtClean="0">
                <a:solidFill>
                  <a:srgbClr val="1B2F35">
                    <a:alpha val="90000"/>
                  </a:srgbClr>
                </a:solidFill>
                <a:latin typeface="Sitka Text Semibold" pitchFamily="2" charset="0"/>
                <a:ea typeface="Trocchi" pitchFamily="34" charset="-122"/>
                <a:cs typeface="Trocchi" pitchFamily="34" charset="-120"/>
              </a:rPr>
              <a:t> June 2024</a:t>
            </a:r>
            <a:endParaRPr lang="en-US" sz="2000" spc="-150" dirty="0">
              <a:solidFill>
                <a:srgbClr val="1B2F35">
                  <a:alpha val="90000"/>
                </a:srgbClr>
              </a:solidFill>
              <a:latin typeface="Sitka Text Semibold" pitchFamily="2" charset="0"/>
              <a:ea typeface="Trocchi" pitchFamily="34" charset="-122"/>
              <a:cs typeface="Trocchi" pitchFamily="34" charset="-120"/>
            </a:endParaRPr>
          </a:p>
        </p:txBody>
      </p:sp>
    </p:spTree>
    <p:extLst>
      <p:ext uri="{BB962C8B-B14F-4D97-AF65-F5344CB8AC3E}">
        <p14:creationId xmlns:p14="http://schemas.microsoft.com/office/powerpoint/2010/main" val="412638012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3F7F1"/>
        </a:solidFill>
        <a:effectLst/>
      </p:bgPr>
    </p:bg>
    <p:spTree>
      <p:nvGrpSpPr>
        <p:cNvPr id="1" name=""/>
        <p:cNvGrpSpPr/>
        <p:nvPr/>
      </p:nvGrpSpPr>
      <p:grpSpPr>
        <a:xfrm>
          <a:off x="0" y="0"/>
          <a:ext cx="0" cy="0"/>
          <a:chOff x="0" y="0"/>
          <a:chExt cx="0" cy="0"/>
        </a:xfrm>
      </p:grpSpPr>
      <p:sp>
        <p:nvSpPr>
          <p:cNvPr id="2" name="Object 1"/>
          <p:cNvSpPr/>
          <p:nvPr/>
        </p:nvSpPr>
        <p:spPr>
          <a:xfrm>
            <a:off x="6094476" y="0"/>
            <a:ext cx="6103999" cy="6865808"/>
          </a:xfrm>
          <a:prstGeom prst="rect">
            <a:avLst/>
          </a:prstGeom>
          <a:solidFill>
            <a:srgbClr val="FFFFFF"/>
          </a:solidFill>
        </p:spPr>
      </p:sp>
      <p:pic>
        <p:nvPicPr>
          <p:cNvPr id="3" name="Object 2" descr="preencoded.png"/>
          <p:cNvPicPr>
            <a:picLocks noChangeAspect="1"/>
          </p:cNvPicPr>
          <p:nvPr/>
        </p:nvPicPr>
        <p:blipFill>
          <a:blip r:embed="rId3"/>
          <a:srcRect l="-5556" t="-97387" r="-5556" b="-97387"/>
          <a:stretch/>
        </p:blipFill>
        <p:spPr>
          <a:xfrm>
            <a:off x="6142602" y="0"/>
            <a:ext cx="6103999" cy="6865808"/>
          </a:xfrm>
          <a:prstGeom prst="rect">
            <a:avLst/>
          </a:prstGeom>
        </p:spPr>
      </p:pic>
      <p:sp>
        <p:nvSpPr>
          <p:cNvPr id="4" name="Object 3"/>
          <p:cNvSpPr/>
          <p:nvPr/>
        </p:nvSpPr>
        <p:spPr>
          <a:xfrm>
            <a:off x="953963" y="1578320"/>
            <a:ext cx="4186548" cy="1083198"/>
          </a:xfrm>
          <a:prstGeom prst="rect">
            <a:avLst/>
          </a:prstGeom>
          <a:noFill/>
        </p:spPr>
        <p:txBody>
          <a:bodyPr wrap="square" lIns="0" tIns="0" rIns="0" bIns="0" rtlCol="0" anchor="t"/>
          <a:lstStyle/>
          <a:p>
            <a:pPr algn="ctr">
              <a:lnSpc>
                <a:spcPts val="4266"/>
              </a:lnSpc>
              <a:buNone/>
            </a:pPr>
            <a:r>
              <a:rPr lang="en-US" sz="4688" b="1" kern="0" spc="47" dirty="0" smtClean="0">
                <a:solidFill>
                  <a:srgbClr val="000000">
                    <a:alpha val="80000"/>
                  </a:srgbClr>
                </a:solidFill>
                <a:latin typeface="Sitka Text Semibold" pitchFamily="2" charset="0"/>
                <a:ea typeface="Bebas Neue" pitchFamily="34" charset="-122"/>
                <a:cs typeface="Bebas Neue" pitchFamily="34" charset="-120"/>
              </a:rPr>
              <a:t>Consolidated Bank Ghana (CBG)</a:t>
            </a:r>
            <a:endParaRPr lang="en-US" dirty="0">
              <a:latin typeface="Sitka Text Semibold" pitchFamily="2" charset="0"/>
            </a:endParaRPr>
          </a:p>
        </p:txBody>
      </p:sp>
      <p:sp>
        <p:nvSpPr>
          <p:cNvPr id="5" name="Object 4"/>
          <p:cNvSpPr/>
          <p:nvPr/>
        </p:nvSpPr>
        <p:spPr>
          <a:xfrm>
            <a:off x="281869" y="3718731"/>
            <a:ext cx="5530737" cy="2325018"/>
          </a:xfrm>
          <a:prstGeom prst="rect">
            <a:avLst/>
          </a:prstGeom>
          <a:noFill/>
        </p:spPr>
        <p:txBody>
          <a:bodyPr wrap="square" lIns="0" tIns="0" rIns="0" bIns="0" rtlCol="0" anchor="t"/>
          <a:lstStyle/>
          <a:p>
            <a:pPr algn="ctr">
              <a:lnSpc>
                <a:spcPts val="2138"/>
              </a:lnSpc>
              <a:spcBef>
                <a:spcPts val="1121"/>
              </a:spcBef>
              <a:buNone/>
            </a:pPr>
            <a:r>
              <a:rPr lang="en-GB" sz="1620" kern="0" spc="32" dirty="0">
                <a:solidFill>
                  <a:srgbClr val="000000">
                    <a:alpha val="80000"/>
                  </a:srgbClr>
                </a:solidFill>
                <a:latin typeface="Sitka Text Semibold" pitchFamily="2" charset="0"/>
                <a:ea typeface="Source Sans Pro" pitchFamily="34" charset="-122"/>
                <a:cs typeface="Source Sans Pro" pitchFamily="34" charset="-120"/>
              </a:rPr>
              <a:t>Consolidated Bank Ghana (CBG) is a state-owned commercial bank in Ghana that provides a wide range of banking and financial services to individuals and businesses. The bank has 114 branches across the country.</a:t>
            </a:r>
            <a:endParaRPr lang="en-US" sz="1620" kern="0" spc="32" dirty="0" smtClean="0">
              <a:solidFill>
                <a:srgbClr val="000000">
                  <a:alpha val="80000"/>
                </a:srgbClr>
              </a:solidFill>
              <a:latin typeface="Sitka Text Semibold" pitchFamily="2" charset="0"/>
              <a:ea typeface="Source Sans Pro" pitchFamily="34" charset="-122"/>
              <a:cs typeface="Source Sans Pro" pitchFamily="34" charset="-120"/>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333333"/>
                </a:solidFill>
                <a:latin typeface="Sitka Text Semibold" pitchFamily="2" charset="0"/>
                <a:ea typeface="Trocchi" pitchFamily="34" charset="-122"/>
                <a:cs typeface="Trocchi" pitchFamily="34" charset="-120"/>
              </a:rPr>
              <a:t>Introduction</a:t>
            </a:r>
            <a:endParaRPr lang="en-US" dirty="0">
              <a:latin typeface="Sitka Text Semibold" pitchFamily="2" charset="0"/>
            </a:endParaRPr>
          </a:p>
        </p:txBody>
      </p:sp>
      <p:pic>
        <p:nvPicPr>
          <p:cNvPr id="3" name="Object 2"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1471244" y="2199368"/>
            <a:ext cx="1437915" cy="1437915"/>
          </a:xfrm>
          <a:prstGeom prst="rect">
            <a:avLst/>
          </a:prstGeom>
        </p:spPr>
      </p:pic>
      <p:pic>
        <p:nvPicPr>
          <p:cNvPr id="4" name="Object 3" descr="preencoded.png"/>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1922379" y="2517758"/>
            <a:ext cx="628493" cy="628493"/>
          </a:xfrm>
          <a:prstGeom prst="rect">
            <a:avLst/>
          </a:prstGeom>
        </p:spPr>
      </p:pic>
      <p:sp>
        <p:nvSpPr>
          <p:cNvPr id="5" name="Object 4"/>
          <p:cNvSpPr/>
          <p:nvPr/>
        </p:nvSpPr>
        <p:spPr>
          <a:xfrm>
            <a:off x="309961" y="3637283"/>
            <a:ext cx="3760482"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Financial Sector Transformation</a:t>
            </a:r>
            <a:endParaRPr lang="en-US" dirty="0">
              <a:latin typeface="Sitka Text Semibold" pitchFamily="2" charset="0"/>
            </a:endParaRPr>
          </a:p>
        </p:txBody>
      </p:sp>
      <p:sp>
        <p:nvSpPr>
          <p:cNvPr id="6" name="Object 5"/>
          <p:cNvSpPr/>
          <p:nvPr/>
        </p:nvSpPr>
        <p:spPr>
          <a:xfrm>
            <a:off x="451067" y="3981049"/>
            <a:ext cx="3478268" cy="63992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The financial industry is undergoing a significant shift driven by the rise of financial technology (fintech).</a:t>
            </a:r>
            <a:endParaRPr lang="en-US" dirty="0">
              <a:latin typeface="Sitka Text Semibold" pitchFamily="2" charset="0"/>
            </a:endParaRPr>
          </a:p>
        </p:txBody>
      </p:sp>
      <p:pic>
        <p:nvPicPr>
          <p:cNvPr id="7" name="Object 6" descr="preencoded.png"/>
          <p:cNvPicPr>
            <a:picLocks noChangeAspect="1"/>
          </p:cNvPicPr>
          <p:nvPr/>
        </p:nvPicPr>
        <p:blipFill>
          <a:blip r:embed="rId7">
            <a:extLst>
              <a:ext uri="{96DAC541-7B7A-43D3-8B79-37D633B846F1}">
                <asvg:svgBlip xmlns="" xmlns:asvg="http://schemas.microsoft.com/office/drawing/2016/SVG/main" r:embed="rId8"/>
              </a:ext>
            </a:extLst>
          </a:blip>
          <a:stretch>
            <a:fillRect/>
          </a:stretch>
        </p:blipFill>
        <p:spPr>
          <a:xfrm>
            <a:off x="5380280" y="2129972"/>
            <a:ext cx="1437915" cy="1437915"/>
          </a:xfrm>
          <a:prstGeom prst="rect">
            <a:avLst/>
          </a:prstGeom>
        </p:spPr>
      </p:pic>
      <p:pic>
        <p:nvPicPr>
          <p:cNvPr id="8" name="Object 7" descr="preencoded.png"/>
          <p:cNvPicPr>
            <a:picLocks noChangeAspect="1"/>
          </p:cNvPicPr>
          <p:nvPr/>
        </p:nvPicPr>
        <p:blipFill>
          <a:blip r:embed="rId9">
            <a:extLst>
              <a:ext uri="{96DAC541-7B7A-43D3-8B79-37D633B846F1}">
                <asvg:svgBlip xmlns="" xmlns:asvg="http://schemas.microsoft.com/office/drawing/2016/SVG/main" r:embed="rId10"/>
              </a:ext>
            </a:extLst>
          </a:blip>
          <a:stretch>
            <a:fillRect/>
          </a:stretch>
        </p:blipFill>
        <p:spPr>
          <a:xfrm>
            <a:off x="5709480" y="2517758"/>
            <a:ext cx="780855" cy="704674"/>
          </a:xfrm>
          <a:prstGeom prst="rect">
            <a:avLst/>
          </a:prstGeom>
        </p:spPr>
      </p:pic>
      <p:sp>
        <p:nvSpPr>
          <p:cNvPr id="9" name="Object 8"/>
          <p:cNvSpPr/>
          <p:nvPr/>
        </p:nvSpPr>
        <p:spPr>
          <a:xfrm>
            <a:off x="4339933" y="3637283"/>
            <a:ext cx="3509085"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Fintech's Impact</a:t>
            </a:r>
            <a:endParaRPr lang="en-US" dirty="0">
              <a:latin typeface="Sitka Text Semibold" pitchFamily="2" charset="0"/>
            </a:endParaRPr>
          </a:p>
        </p:txBody>
      </p:sp>
      <p:sp>
        <p:nvSpPr>
          <p:cNvPr id="10" name="Object 9"/>
          <p:cNvSpPr/>
          <p:nvPr/>
        </p:nvSpPr>
        <p:spPr>
          <a:xfrm>
            <a:off x="4339933" y="3966290"/>
            <a:ext cx="3509085" cy="63992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Fintech innovations are disrupting traditional banking models and changing the way financial services are delivered.</a:t>
            </a:r>
            <a:endParaRPr lang="en-US" dirty="0">
              <a:latin typeface="Sitka Text Semibold" pitchFamily="2" charset="0"/>
            </a:endParaRPr>
          </a:p>
        </p:txBody>
      </p:sp>
      <p:pic>
        <p:nvPicPr>
          <p:cNvPr id="11" name="Object 10" descr="preencoded.png"/>
          <p:cNvPicPr>
            <a:picLocks noChangeAspect="1"/>
          </p:cNvPicPr>
          <p:nvPr/>
        </p:nvPicPr>
        <p:blipFill>
          <a:blip r:embed="rId11">
            <a:extLst>
              <a:ext uri="{96DAC541-7B7A-43D3-8B79-37D633B846F1}">
                <asvg:svgBlip xmlns="" xmlns:asvg="http://schemas.microsoft.com/office/drawing/2016/SVG/main" r:embed="rId12"/>
              </a:ext>
            </a:extLst>
          </a:blip>
          <a:stretch>
            <a:fillRect/>
          </a:stretch>
        </p:blipFill>
        <p:spPr>
          <a:xfrm>
            <a:off x="9284553" y="2129972"/>
            <a:ext cx="1437915" cy="1437915"/>
          </a:xfrm>
          <a:prstGeom prst="rect">
            <a:avLst/>
          </a:prstGeom>
        </p:spPr>
      </p:pic>
      <p:pic>
        <p:nvPicPr>
          <p:cNvPr id="12" name="Object 11" descr="preencoded.png"/>
          <p:cNvPicPr>
            <a:picLocks noChangeAspect="1"/>
          </p:cNvPicPr>
          <p:nvPr/>
        </p:nvPicPr>
        <p:blipFill>
          <a:blip r:embed="rId13">
            <a:extLst>
              <a:ext uri="{96DAC541-7B7A-43D3-8B79-37D633B846F1}">
                <asvg:svgBlip xmlns="" xmlns:asvg="http://schemas.microsoft.com/office/drawing/2016/SVG/main" r:embed="rId14"/>
              </a:ext>
            </a:extLst>
          </a:blip>
          <a:stretch>
            <a:fillRect/>
          </a:stretch>
        </p:blipFill>
        <p:spPr>
          <a:xfrm>
            <a:off x="9689078" y="2584714"/>
            <a:ext cx="628493" cy="580880"/>
          </a:xfrm>
          <a:prstGeom prst="rect">
            <a:avLst/>
          </a:prstGeom>
        </p:spPr>
      </p:pic>
      <p:sp>
        <p:nvSpPr>
          <p:cNvPr id="13" name="Object 12"/>
          <p:cNvSpPr/>
          <p:nvPr/>
        </p:nvSpPr>
        <p:spPr>
          <a:xfrm>
            <a:off x="8553216" y="3637283"/>
            <a:ext cx="2891067"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Key Question</a:t>
            </a:r>
            <a:endParaRPr lang="en-US" dirty="0">
              <a:latin typeface="Sitka Text Semibold" pitchFamily="2" charset="0"/>
            </a:endParaRPr>
          </a:p>
        </p:txBody>
      </p:sp>
      <p:sp>
        <p:nvSpPr>
          <p:cNvPr id="14" name="Object 13"/>
          <p:cNvSpPr/>
          <p:nvPr/>
        </p:nvSpPr>
        <p:spPr>
          <a:xfrm>
            <a:off x="8553216" y="3966290"/>
            <a:ext cx="2891067" cy="42661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Are fintech companies partners or competitors to established banks?</a:t>
            </a:r>
            <a:endParaRPr lang="en-US" dirty="0">
              <a:latin typeface="Sitka Text Semibold" pitchFamily="2" charset="0"/>
            </a:endParaRPr>
          </a:p>
        </p:txBody>
      </p:sp>
      <p:sp>
        <p:nvSpPr>
          <p:cNvPr id="15" name="Object 14"/>
          <p:cNvSpPr/>
          <p:nvPr/>
        </p:nvSpPr>
        <p:spPr>
          <a:xfrm>
            <a:off x="3048" y="5014016"/>
            <a:ext cx="12188952" cy="1247463"/>
          </a:xfrm>
          <a:prstGeom prst="rect">
            <a:avLst/>
          </a:prstGeom>
          <a:solidFill>
            <a:srgbClr val="F39C12"/>
          </a:solidFill>
        </p:spPr>
      </p:sp>
      <p:sp>
        <p:nvSpPr>
          <p:cNvPr id="16" name="Object 15"/>
          <p:cNvSpPr/>
          <p:nvPr/>
        </p:nvSpPr>
        <p:spPr>
          <a:xfrm>
            <a:off x="935989" y="5317787"/>
            <a:ext cx="10316972" cy="639920"/>
          </a:xfrm>
          <a:prstGeom prst="rect">
            <a:avLst/>
          </a:prstGeom>
          <a:noFill/>
        </p:spPr>
        <p:txBody>
          <a:bodyPr wrap="square" lIns="0" tIns="0" rIns="0" bIns="0" rtlCol="0" anchor="t"/>
          <a:lstStyle/>
          <a:p>
            <a:pPr algn="ctr">
              <a:lnSpc>
                <a:spcPts val="2520"/>
              </a:lnSpc>
              <a:buNone/>
            </a:pPr>
            <a:r>
              <a:rPr lang="en-US" sz="1800" dirty="0" smtClean="0">
                <a:solidFill>
                  <a:srgbClr val="333333"/>
                </a:solidFill>
                <a:latin typeface="Sitka Text Semibold" pitchFamily="2" charset="0"/>
                <a:ea typeface="Montserrat" pitchFamily="34" charset="-122"/>
                <a:cs typeface="Montserrat" pitchFamily="34" charset="-120"/>
              </a:rPr>
              <a:t>This presentation will explore the relationship between fintech and banks, and how Consolidated Bank Ghana (CBG) can adapt and thrive in this evolving landscape.</a:t>
            </a:r>
            <a:endParaRPr lang="en-US" dirty="0">
              <a:latin typeface="Sitka Text Semibold" pitchFamily="2" charset="0"/>
            </a:endParaRPr>
          </a:p>
        </p:txBody>
      </p:sp>
    </p:spTree>
    <p:extLst>
      <p:ext uri="{BB962C8B-B14F-4D97-AF65-F5344CB8AC3E}">
        <p14:creationId xmlns:p14="http://schemas.microsoft.com/office/powerpoint/2010/main" val="388501313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333333"/>
                </a:solidFill>
                <a:latin typeface="Sitka Text Semibold" pitchFamily="2" charset="0"/>
                <a:ea typeface="Trocchi" pitchFamily="34" charset="-122"/>
                <a:cs typeface="Arial" panose="020B0604020202020204" pitchFamily="34" charset="0"/>
              </a:rPr>
              <a:t>The Rise of Fintech</a:t>
            </a:r>
            <a:endParaRPr lang="en-US" dirty="0">
              <a:latin typeface="Sitka Text Semibold" pitchFamily="2" charset="0"/>
              <a:cs typeface="Arial" panose="020B0604020202020204" pitchFamily="34" charset="0"/>
            </a:endParaRPr>
          </a:p>
        </p:txBody>
      </p:sp>
      <p:sp>
        <p:nvSpPr>
          <p:cNvPr id="3" name="Object 2"/>
          <p:cNvSpPr/>
          <p:nvPr/>
        </p:nvSpPr>
        <p:spPr>
          <a:xfrm>
            <a:off x="1486324" y="1325738"/>
            <a:ext cx="1714071" cy="2199725"/>
          </a:xfrm>
          <a:prstGeom prst="roundRect">
            <a:avLst>
              <a:gd name="adj" fmla="val 5335"/>
            </a:avLst>
          </a:prstGeom>
          <a:solidFill>
            <a:srgbClr val="00A0B0"/>
          </a:solidFill>
        </p:spPr>
      </p:sp>
      <p:pic>
        <p:nvPicPr>
          <p:cNvPr id="4" name="Object 3" descr="preencoded.png"/>
          <p:cNvPicPr>
            <a:picLocks noChangeAspect="1"/>
          </p:cNvPicPr>
          <p:nvPr/>
        </p:nvPicPr>
        <p:blipFill>
          <a:blip r:embed="rId3"/>
          <a:srcRect l="5357" t="-136821" r="5357" b="-136821"/>
          <a:stretch/>
        </p:blipFill>
        <p:spPr>
          <a:xfrm>
            <a:off x="1486324" y="1325738"/>
            <a:ext cx="1714071" cy="2199725"/>
          </a:xfrm>
          <a:prstGeom prst="rect">
            <a:avLst/>
          </a:prstGeom>
        </p:spPr>
      </p:pic>
      <p:sp>
        <p:nvSpPr>
          <p:cNvPr id="5" name="Object 4"/>
          <p:cNvSpPr/>
          <p:nvPr/>
        </p:nvSpPr>
        <p:spPr>
          <a:xfrm>
            <a:off x="1400620" y="3651995"/>
            <a:ext cx="1885479"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Fintech Definition</a:t>
            </a:r>
            <a:endParaRPr lang="en-US" dirty="0">
              <a:latin typeface="Sitka Text Semibold" pitchFamily="2" charset="0"/>
              <a:cs typeface="Arial" panose="020B0604020202020204" pitchFamily="34" charset="0"/>
            </a:endParaRPr>
          </a:p>
        </p:txBody>
      </p:sp>
      <p:sp>
        <p:nvSpPr>
          <p:cNvPr id="6" name="Object 5"/>
          <p:cNvSpPr/>
          <p:nvPr/>
        </p:nvSpPr>
        <p:spPr>
          <a:xfrm>
            <a:off x="1400620" y="3981001"/>
            <a:ext cx="1885479" cy="170645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Fintech refers to technology-driven financial services and products that aim to improve and automate the delivery and use of financial services.</a:t>
            </a:r>
            <a:endParaRPr lang="en-US" dirty="0">
              <a:latin typeface="Sitka Text Semibold" pitchFamily="2" charset="0"/>
              <a:cs typeface="Arial" panose="020B0604020202020204" pitchFamily="34" charset="0"/>
            </a:endParaRPr>
          </a:p>
        </p:txBody>
      </p:sp>
      <p:sp>
        <p:nvSpPr>
          <p:cNvPr id="7" name="Object 6"/>
          <p:cNvSpPr/>
          <p:nvPr/>
        </p:nvSpPr>
        <p:spPr>
          <a:xfrm>
            <a:off x="3922071" y="1325738"/>
            <a:ext cx="1714071" cy="2199725"/>
          </a:xfrm>
          <a:prstGeom prst="roundRect">
            <a:avLst>
              <a:gd name="adj" fmla="val 5335"/>
            </a:avLst>
          </a:prstGeom>
          <a:solidFill>
            <a:srgbClr val="97AA0F"/>
          </a:solidFill>
        </p:spPr>
      </p:sp>
      <p:pic>
        <p:nvPicPr>
          <p:cNvPr id="8" name="Object 7" descr="preencoded.png"/>
          <p:cNvPicPr>
            <a:picLocks noChangeAspect="1"/>
          </p:cNvPicPr>
          <p:nvPr/>
        </p:nvPicPr>
        <p:blipFill>
          <a:blip r:embed="rId4"/>
          <a:srcRect l="269" t="-26160" r="269" b="-26160"/>
          <a:stretch/>
        </p:blipFill>
        <p:spPr>
          <a:xfrm>
            <a:off x="3922071" y="1325738"/>
            <a:ext cx="1714071" cy="2199725"/>
          </a:xfrm>
          <a:prstGeom prst="rect">
            <a:avLst/>
          </a:prstGeom>
        </p:spPr>
      </p:pic>
      <p:sp>
        <p:nvSpPr>
          <p:cNvPr id="9" name="Object 8"/>
          <p:cNvSpPr/>
          <p:nvPr/>
        </p:nvSpPr>
        <p:spPr>
          <a:xfrm>
            <a:off x="3836367" y="3651995"/>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Global Fintech Investment</a:t>
            </a:r>
            <a:endParaRPr lang="en-US" dirty="0">
              <a:latin typeface="Sitka Text Semibold" pitchFamily="2" charset="0"/>
              <a:cs typeface="Arial" panose="020B0604020202020204" pitchFamily="34" charset="0"/>
            </a:endParaRPr>
          </a:p>
        </p:txBody>
      </p:sp>
      <p:sp>
        <p:nvSpPr>
          <p:cNvPr id="10" name="Object 9"/>
          <p:cNvSpPr/>
          <p:nvPr/>
        </p:nvSpPr>
        <p:spPr>
          <a:xfrm>
            <a:off x="3836367" y="4236922"/>
            <a:ext cx="1885479" cy="1493147"/>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Global fintech investments reached $105 billion in 2020, showcasing the significant growth and investment in the fintech industry.</a:t>
            </a:r>
            <a:endParaRPr lang="en-US" dirty="0">
              <a:latin typeface="Sitka Text Semibold" pitchFamily="2" charset="0"/>
              <a:cs typeface="Arial" panose="020B0604020202020204" pitchFamily="34" charset="0"/>
            </a:endParaRPr>
          </a:p>
        </p:txBody>
      </p:sp>
      <p:sp>
        <p:nvSpPr>
          <p:cNvPr id="11" name="Object 10"/>
          <p:cNvSpPr/>
          <p:nvPr/>
        </p:nvSpPr>
        <p:spPr>
          <a:xfrm>
            <a:off x="6383943" y="1325738"/>
            <a:ext cx="1714071" cy="2199725"/>
          </a:xfrm>
          <a:prstGeom prst="roundRect">
            <a:avLst>
              <a:gd name="adj" fmla="val 5335"/>
            </a:avLst>
          </a:prstGeom>
          <a:solidFill>
            <a:srgbClr val="323232"/>
          </a:solidFill>
        </p:spPr>
      </p:sp>
      <p:pic>
        <p:nvPicPr>
          <p:cNvPr id="12" name="Object 11" descr="preencoded.png"/>
          <p:cNvPicPr>
            <a:picLocks noChangeAspect="1"/>
          </p:cNvPicPr>
          <p:nvPr/>
        </p:nvPicPr>
        <p:blipFill>
          <a:blip r:embed="rId5"/>
          <a:srcRect l="17589" t="-24571" r="17589" b="-24571"/>
          <a:stretch/>
        </p:blipFill>
        <p:spPr>
          <a:xfrm>
            <a:off x="6383943" y="1325738"/>
            <a:ext cx="1714071" cy="2199725"/>
          </a:xfrm>
          <a:prstGeom prst="rect">
            <a:avLst/>
          </a:prstGeom>
        </p:spPr>
      </p:pic>
      <p:sp>
        <p:nvSpPr>
          <p:cNvPr id="13" name="Object 12"/>
          <p:cNvSpPr/>
          <p:nvPr/>
        </p:nvSpPr>
        <p:spPr>
          <a:xfrm>
            <a:off x="6298240" y="3651995"/>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Mobile </a:t>
            </a:r>
            <a:r>
              <a:rPr lang="en-US" sz="1600" dirty="0" smtClean="0">
                <a:solidFill>
                  <a:srgbClr val="333333"/>
                </a:solidFill>
                <a:latin typeface="Sitka Text Semibold" pitchFamily="2" charset="0"/>
                <a:ea typeface="Montserrat" pitchFamily="34" charset="-122"/>
                <a:cs typeface="Arial" panose="020B0604020202020204" pitchFamily="34" charset="0"/>
              </a:rPr>
              <a:t>Money</a:t>
            </a:r>
            <a:r>
              <a:rPr lang="en-US" sz="1440" dirty="0" smtClean="0">
                <a:solidFill>
                  <a:srgbClr val="333333"/>
                </a:solidFill>
                <a:latin typeface="Sitka Text Semibold" pitchFamily="2" charset="0"/>
                <a:ea typeface="Montserrat" pitchFamily="34" charset="-122"/>
                <a:cs typeface="Arial" panose="020B0604020202020204" pitchFamily="34" charset="0"/>
              </a:rPr>
              <a:t> Growth in Ghana</a:t>
            </a:r>
            <a:endParaRPr lang="en-US" dirty="0">
              <a:latin typeface="Sitka Text Semibold" pitchFamily="2" charset="0"/>
              <a:cs typeface="Arial" panose="020B0604020202020204" pitchFamily="34" charset="0"/>
            </a:endParaRPr>
          </a:p>
        </p:txBody>
      </p:sp>
      <p:sp>
        <p:nvSpPr>
          <p:cNvPr id="14" name="Object 13"/>
          <p:cNvSpPr/>
          <p:nvPr/>
        </p:nvSpPr>
        <p:spPr>
          <a:xfrm>
            <a:off x="6298240" y="4236922"/>
            <a:ext cx="1885479" cy="170645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In Ghana, mobile money transactions grew by 120% from 2019 to 2020, highlighting the rapid adoption of digital financial services in the country.</a:t>
            </a:r>
            <a:endParaRPr lang="en-US" dirty="0">
              <a:latin typeface="Sitka Text Semibold" pitchFamily="2" charset="0"/>
              <a:cs typeface="Arial" panose="020B0604020202020204" pitchFamily="34" charset="0"/>
            </a:endParaRPr>
          </a:p>
        </p:txBody>
      </p:sp>
      <p:sp>
        <p:nvSpPr>
          <p:cNvPr id="15" name="Object 14"/>
          <p:cNvSpPr/>
          <p:nvPr/>
        </p:nvSpPr>
        <p:spPr>
          <a:xfrm>
            <a:off x="8871946" y="1325738"/>
            <a:ext cx="1714071" cy="2199725"/>
          </a:xfrm>
          <a:prstGeom prst="roundRect">
            <a:avLst>
              <a:gd name="adj" fmla="val 5335"/>
            </a:avLst>
          </a:prstGeom>
          <a:solidFill>
            <a:srgbClr val="F39C12"/>
          </a:solidFill>
        </p:spPr>
      </p:sp>
      <p:pic>
        <p:nvPicPr>
          <p:cNvPr id="16" name="Object 15" descr="preencoded.png"/>
          <p:cNvPicPr>
            <a:picLocks noChangeAspect="1"/>
          </p:cNvPicPr>
          <p:nvPr/>
        </p:nvPicPr>
        <p:blipFill>
          <a:blip r:embed="rId6"/>
          <a:srcRect l="31108" t="-105" r="31108" b="-105"/>
          <a:stretch/>
        </p:blipFill>
        <p:spPr>
          <a:xfrm>
            <a:off x="8871946" y="1325738"/>
            <a:ext cx="1714071" cy="2199725"/>
          </a:xfrm>
          <a:prstGeom prst="rect">
            <a:avLst/>
          </a:prstGeom>
        </p:spPr>
      </p:pic>
      <p:sp>
        <p:nvSpPr>
          <p:cNvPr id="17" name="Object 16"/>
          <p:cNvSpPr/>
          <p:nvPr/>
        </p:nvSpPr>
        <p:spPr>
          <a:xfrm>
            <a:off x="8786243" y="3651995"/>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Mobile Payment Solutions</a:t>
            </a:r>
            <a:endParaRPr lang="en-US" dirty="0">
              <a:latin typeface="Sitka Text Semibold" pitchFamily="2" charset="0"/>
              <a:cs typeface="Arial" panose="020B0604020202020204" pitchFamily="34" charset="0"/>
            </a:endParaRPr>
          </a:p>
        </p:txBody>
      </p:sp>
      <p:sp>
        <p:nvSpPr>
          <p:cNvPr id="18" name="Object 17"/>
          <p:cNvSpPr/>
          <p:nvPr/>
        </p:nvSpPr>
        <p:spPr>
          <a:xfrm>
            <a:off x="8786243" y="4236922"/>
            <a:ext cx="1885479" cy="1493147"/>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Innovative mobile payment solutions like M-Pesa and Apple Pay are disrupting traditional banking by providing convenient, cashless transactions.</a:t>
            </a:r>
            <a:endParaRPr lang="en-US" dirty="0">
              <a:latin typeface="Sitka Text Semibold" pitchFamily="2" charset="0"/>
              <a:cs typeface="Arial" panose="020B0604020202020204" pitchFamily="34" charset="0"/>
            </a:endParaRPr>
          </a:p>
        </p:txBody>
      </p:sp>
      <p:sp>
        <p:nvSpPr>
          <p:cNvPr id="35" name="TextBox 34"/>
          <p:cNvSpPr txBox="1"/>
          <p:nvPr/>
        </p:nvSpPr>
        <p:spPr>
          <a:xfrm>
            <a:off x="7841431" y="6057781"/>
            <a:ext cx="4071895" cy="738664"/>
          </a:xfrm>
          <a:prstGeom prst="rect">
            <a:avLst/>
          </a:prstGeom>
          <a:noFill/>
        </p:spPr>
        <p:txBody>
          <a:bodyPr wrap="square" rtlCol="0">
            <a:spAutoFit/>
          </a:bodyPr>
          <a:lstStyle/>
          <a:p>
            <a:r>
              <a:rPr lang="en-US" altLang="en-US" sz="1200" dirty="0">
                <a:solidFill>
                  <a:schemeClr val="bg1">
                    <a:lumMod val="50000"/>
                    <a:alpha val="60000"/>
                  </a:schemeClr>
                </a:solidFill>
                <a:latin typeface="Sitka Text Semibold" pitchFamily="2" charset="0"/>
                <a:ea typeface="Montserrat" pitchFamily="34" charset="-122"/>
                <a:cs typeface="Arial" panose="020B0604020202020204" pitchFamily="34" charset="0"/>
              </a:rPr>
              <a:t>URL: McKinsey &amp; </a:t>
            </a:r>
            <a:r>
              <a:rPr lang="en-US" altLang="en-US" sz="1200" dirty="0">
                <a:solidFill>
                  <a:schemeClr val="bg1">
                    <a:lumMod val="50000"/>
                    <a:alpha val="60000"/>
                  </a:schemeClr>
                </a:solidFill>
                <a:latin typeface="Sitka Text Semibold" pitchFamily="2" charset="0"/>
                <a:ea typeface="Montserrat" pitchFamily="34" charset="-122"/>
                <a:cs typeface="Arial" panose="020B0604020202020204" pitchFamily="34" charset="0"/>
              </a:rPr>
              <a:t>Company(The future of Fintech Growth</a:t>
            </a:r>
            <a:endParaRPr lang="en-US" altLang="en-US" sz="1200" dirty="0">
              <a:solidFill>
                <a:schemeClr val="bg1">
                  <a:lumMod val="50000"/>
                  <a:alpha val="60000"/>
                </a:schemeClr>
              </a:solidFill>
              <a:latin typeface="Sitka Text Semibold" pitchFamily="2" charset="0"/>
              <a:ea typeface="Montserrat" pitchFamily="34" charset="-122"/>
              <a:cs typeface="Arial" panose="020B0604020202020204" pitchFamily="34" charset="0"/>
            </a:endParaRPr>
          </a:p>
          <a:p>
            <a:endParaRPr lang="en-US" dirty="0"/>
          </a:p>
        </p:txBody>
      </p:sp>
    </p:spTree>
    <p:extLst>
      <p:ext uri="{BB962C8B-B14F-4D97-AF65-F5344CB8AC3E}">
        <p14:creationId xmlns:p14="http://schemas.microsoft.com/office/powerpoint/2010/main" val="3714662442"/>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53826"/>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Opportunities for CBG</a:t>
            </a:r>
            <a:endParaRPr lang="en-US" dirty="0">
              <a:latin typeface="Sitka Text Semibold" pitchFamily="2" charset="0"/>
              <a:cs typeface="Arial" panose="020B0604020202020204" pitchFamily="34" charset="0"/>
            </a:endParaRPr>
          </a:p>
        </p:txBody>
      </p:sp>
      <p:sp>
        <p:nvSpPr>
          <p:cNvPr id="3" name="Object 2"/>
          <p:cNvSpPr/>
          <p:nvPr/>
        </p:nvSpPr>
        <p:spPr>
          <a:xfrm>
            <a:off x="476131" y="1599800"/>
            <a:ext cx="3618595" cy="2294951"/>
          </a:xfrm>
          <a:prstGeom prst="rect">
            <a:avLst/>
          </a:prstGeom>
          <a:solidFill>
            <a:srgbClr val="FFA300"/>
          </a:solidFill>
        </p:spPr>
      </p:sp>
      <p:sp>
        <p:nvSpPr>
          <p:cNvPr id="4" name="Object 3"/>
          <p:cNvSpPr/>
          <p:nvPr/>
        </p:nvSpPr>
        <p:spPr>
          <a:xfrm>
            <a:off x="761810"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Fintech Partnerships</a:t>
            </a:r>
            <a:endParaRPr lang="en-US" dirty="0">
              <a:latin typeface="Sitka Text Semibold" pitchFamily="2" charset="0"/>
              <a:cs typeface="Arial" panose="020B0604020202020204" pitchFamily="34" charset="0"/>
            </a:endParaRPr>
          </a:p>
        </p:txBody>
      </p:sp>
      <p:sp>
        <p:nvSpPr>
          <p:cNvPr id="5" name="Object 4"/>
          <p:cNvSpPr/>
          <p:nvPr/>
        </p:nvSpPr>
        <p:spPr>
          <a:xfrm>
            <a:off x="683429" y="2225793"/>
            <a:ext cx="3218007" cy="1359830"/>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CBG can collaborate with fintech companies to offer innovative financial services, such as digital lending, mobile payments, and wealth management, to its existing customer base.</a:t>
            </a:r>
            <a:endParaRPr lang="en-US" dirty="0">
              <a:latin typeface="Sitka Text Semibold" pitchFamily="2" charset="0"/>
              <a:cs typeface="Arial" panose="020B0604020202020204" pitchFamily="34" charset="0"/>
            </a:endParaRPr>
          </a:p>
        </p:txBody>
      </p:sp>
      <p:sp>
        <p:nvSpPr>
          <p:cNvPr id="6" name="Object 5"/>
          <p:cNvSpPr/>
          <p:nvPr/>
        </p:nvSpPr>
        <p:spPr>
          <a:xfrm>
            <a:off x="4285178" y="1599800"/>
            <a:ext cx="3618595" cy="2294951"/>
          </a:xfrm>
          <a:prstGeom prst="rect">
            <a:avLst/>
          </a:prstGeom>
          <a:solidFill>
            <a:srgbClr val="A68118"/>
          </a:solidFill>
        </p:spPr>
      </p:sp>
      <p:sp>
        <p:nvSpPr>
          <p:cNvPr id="7" name="Object 6"/>
          <p:cNvSpPr/>
          <p:nvPr/>
        </p:nvSpPr>
        <p:spPr>
          <a:xfrm>
            <a:off x="4570857"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FDFDFD"/>
                </a:solidFill>
                <a:latin typeface="Sitka Text Semibold" pitchFamily="2" charset="0"/>
                <a:ea typeface="Montserrat" pitchFamily="34" charset="-122"/>
                <a:cs typeface="Arial" panose="020B0604020202020204" pitchFamily="34" charset="0"/>
              </a:rPr>
              <a:t>Integrated Solutions</a:t>
            </a:r>
            <a:endParaRPr lang="en-US" dirty="0">
              <a:latin typeface="Sitka Text Semibold" pitchFamily="2" charset="0"/>
              <a:cs typeface="Arial" panose="020B0604020202020204" pitchFamily="34" charset="0"/>
            </a:endParaRPr>
          </a:p>
        </p:txBody>
      </p:sp>
      <p:sp>
        <p:nvSpPr>
          <p:cNvPr id="8" name="Object 7"/>
          <p:cNvSpPr/>
          <p:nvPr/>
        </p:nvSpPr>
        <p:spPr>
          <a:xfrm>
            <a:off x="4422427" y="2202727"/>
            <a:ext cx="3153646" cy="1133192"/>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FFFFFF">
                    <a:alpha val="80000"/>
                  </a:srgbClr>
                </a:solidFill>
                <a:latin typeface="Sitka Text Semibold" pitchFamily="2" charset="0"/>
                <a:ea typeface="Montserrat" pitchFamily="34" charset="-122"/>
                <a:cs typeface="Arial" panose="020B0604020202020204" pitchFamily="34" charset="0"/>
              </a:rPr>
              <a:t>By integrating fintech solutions into its existing banking platform, CBG can provide a seamless and enhanced customer experience, catering to the evolving digital needs of its clients.</a:t>
            </a:r>
            <a:endParaRPr lang="en-US" dirty="0">
              <a:latin typeface="Sitka Text Semibold" pitchFamily="2" charset="0"/>
              <a:cs typeface="Arial" panose="020B0604020202020204" pitchFamily="34" charset="0"/>
            </a:endParaRPr>
          </a:p>
        </p:txBody>
      </p:sp>
      <p:sp>
        <p:nvSpPr>
          <p:cNvPr id="9" name="Object 8"/>
          <p:cNvSpPr/>
          <p:nvPr/>
        </p:nvSpPr>
        <p:spPr>
          <a:xfrm>
            <a:off x="8094226" y="1599800"/>
            <a:ext cx="3618595" cy="2294951"/>
          </a:xfrm>
          <a:prstGeom prst="rect">
            <a:avLst/>
          </a:prstGeom>
          <a:solidFill>
            <a:srgbClr val="FDD16E"/>
          </a:solidFill>
        </p:spPr>
      </p:sp>
      <p:sp>
        <p:nvSpPr>
          <p:cNvPr id="10" name="Object 9"/>
          <p:cNvSpPr/>
          <p:nvPr/>
        </p:nvSpPr>
        <p:spPr>
          <a:xfrm>
            <a:off x="8379905"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Cross-Selling Opportunities</a:t>
            </a:r>
            <a:endParaRPr lang="en-US" dirty="0">
              <a:latin typeface="Sitka Text Semibold" pitchFamily="2" charset="0"/>
              <a:cs typeface="Arial" panose="020B0604020202020204" pitchFamily="34" charset="0"/>
            </a:endParaRPr>
          </a:p>
        </p:txBody>
      </p:sp>
      <p:sp>
        <p:nvSpPr>
          <p:cNvPr id="11" name="Object 10"/>
          <p:cNvSpPr/>
          <p:nvPr/>
        </p:nvSpPr>
        <p:spPr>
          <a:xfrm>
            <a:off x="8306629" y="2197620"/>
            <a:ext cx="3167661" cy="1359830"/>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Leveraging its extensive customer base, CBG can cross-sell fintech-powered products and services, such as peer-to-peer lending, cryptocurrency trading, or robo-advisory services, to its existing clients.</a:t>
            </a:r>
            <a:endParaRPr lang="en-US" dirty="0">
              <a:latin typeface="Sitka Text Semibold" pitchFamily="2" charset="0"/>
              <a:cs typeface="Arial" panose="020B0604020202020204" pitchFamily="34" charset="0"/>
            </a:endParaRPr>
          </a:p>
        </p:txBody>
      </p:sp>
      <p:sp>
        <p:nvSpPr>
          <p:cNvPr id="12" name="Object 11"/>
          <p:cNvSpPr/>
          <p:nvPr/>
        </p:nvSpPr>
        <p:spPr>
          <a:xfrm>
            <a:off x="476131" y="4085203"/>
            <a:ext cx="5523119" cy="2294951"/>
          </a:xfrm>
          <a:prstGeom prst="rect">
            <a:avLst/>
          </a:prstGeom>
          <a:solidFill>
            <a:srgbClr val="F87C57"/>
          </a:solidFill>
        </p:spPr>
      </p:sp>
      <p:sp>
        <p:nvSpPr>
          <p:cNvPr id="13" name="Object 12"/>
          <p:cNvSpPr/>
          <p:nvPr/>
        </p:nvSpPr>
        <p:spPr>
          <a:xfrm>
            <a:off x="761810" y="4293868"/>
            <a:ext cx="5551687"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Data-Driven Insights</a:t>
            </a:r>
            <a:endParaRPr lang="en-US" dirty="0">
              <a:latin typeface="Sitka Text Semibold" pitchFamily="2" charset="0"/>
              <a:cs typeface="Arial" panose="020B0604020202020204" pitchFamily="34" charset="0"/>
            </a:endParaRPr>
          </a:p>
        </p:txBody>
      </p:sp>
      <p:sp>
        <p:nvSpPr>
          <p:cNvPr id="14" name="Object 13"/>
          <p:cNvSpPr/>
          <p:nvPr/>
        </p:nvSpPr>
        <p:spPr>
          <a:xfrm>
            <a:off x="683429" y="4711197"/>
            <a:ext cx="5029390" cy="906553"/>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By analyzing customer data and behavior patterns, CBG can work with fintech partners to develop personalized financial products and services, tailored to the specific needs of its customer segments.</a:t>
            </a:r>
            <a:endParaRPr lang="en-US" dirty="0">
              <a:latin typeface="Sitka Text Semibold" pitchFamily="2" charset="0"/>
              <a:cs typeface="Arial" panose="020B0604020202020204" pitchFamily="34" charset="0"/>
            </a:endParaRPr>
          </a:p>
        </p:txBody>
      </p:sp>
      <p:sp>
        <p:nvSpPr>
          <p:cNvPr id="15" name="Object 14"/>
          <p:cNvSpPr/>
          <p:nvPr/>
        </p:nvSpPr>
        <p:spPr>
          <a:xfrm>
            <a:off x="6189702" y="4085203"/>
            <a:ext cx="5523119" cy="2294951"/>
          </a:xfrm>
          <a:prstGeom prst="rect">
            <a:avLst/>
          </a:prstGeom>
          <a:solidFill>
            <a:srgbClr val="3D4176"/>
          </a:solidFill>
        </p:spPr>
      </p:sp>
      <p:sp>
        <p:nvSpPr>
          <p:cNvPr id="16" name="Object 15"/>
          <p:cNvSpPr/>
          <p:nvPr/>
        </p:nvSpPr>
        <p:spPr>
          <a:xfrm>
            <a:off x="6475381" y="4293868"/>
            <a:ext cx="5551687" cy="308295"/>
          </a:xfrm>
          <a:prstGeom prst="rect">
            <a:avLst/>
          </a:prstGeom>
          <a:noFill/>
        </p:spPr>
        <p:txBody>
          <a:bodyPr wrap="square" lIns="0" tIns="0" rIns="0" bIns="0" rtlCol="0" anchor="t"/>
          <a:lstStyle/>
          <a:p>
            <a:pPr algn="l">
              <a:lnSpc>
                <a:spcPts val="2428"/>
              </a:lnSpc>
              <a:buNone/>
            </a:pPr>
            <a:r>
              <a:rPr lang="en-US" sz="1734" dirty="0" smtClean="0">
                <a:solidFill>
                  <a:srgbClr val="FDFDFD"/>
                </a:solidFill>
                <a:latin typeface="Sitka Text Semibold" pitchFamily="2" charset="0"/>
                <a:ea typeface="Montserrat" pitchFamily="34" charset="-122"/>
                <a:cs typeface="Arial" panose="020B0604020202020204" pitchFamily="34" charset="0"/>
              </a:rPr>
              <a:t>Regulatory Compliance</a:t>
            </a:r>
            <a:endParaRPr lang="en-US" dirty="0">
              <a:latin typeface="Sitka Text Semibold" pitchFamily="2" charset="0"/>
              <a:cs typeface="Arial" panose="020B0604020202020204" pitchFamily="34" charset="0"/>
            </a:endParaRPr>
          </a:p>
        </p:txBody>
      </p:sp>
      <p:sp>
        <p:nvSpPr>
          <p:cNvPr id="17" name="Object 16"/>
          <p:cNvSpPr/>
          <p:nvPr/>
        </p:nvSpPr>
        <p:spPr>
          <a:xfrm>
            <a:off x="6428231" y="4737183"/>
            <a:ext cx="5046059" cy="906553"/>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FFFFFF">
                    <a:alpha val="80000"/>
                  </a:srgbClr>
                </a:solidFill>
                <a:latin typeface="Sitka Text Semibold" pitchFamily="2" charset="0"/>
                <a:ea typeface="Montserrat" pitchFamily="34" charset="-122"/>
                <a:cs typeface="Arial" panose="020B0604020202020204" pitchFamily="34" charset="0"/>
              </a:rPr>
              <a:t>CBG's existing regulatory expertise and compliance framework can help fintech partners navigate the complex regulatory landscape, ensuring the delivery of compliant and secure financial services.</a:t>
            </a:r>
            <a:endParaRPr lang="en-US"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19999232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1973396" y="379952"/>
            <a:ext cx="8242160" cy="1127478"/>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Banks and Fintech: Partnership or Competition?</a:t>
            </a:r>
            <a:endParaRPr lang="en-US" dirty="0">
              <a:latin typeface="Sitka Text Semibold" pitchFamily="2" charset="0"/>
              <a:cs typeface="Arial" panose="020B0604020202020204" pitchFamily="34" charset="0"/>
            </a:endParaRPr>
          </a:p>
        </p:txBody>
      </p:sp>
      <p:sp>
        <p:nvSpPr>
          <p:cNvPr id="3" name="Object 2"/>
          <p:cNvSpPr/>
          <p:nvPr/>
        </p:nvSpPr>
        <p:spPr>
          <a:xfrm>
            <a:off x="0" y="1611227"/>
            <a:ext cx="12188952" cy="266633"/>
          </a:xfrm>
          <a:prstGeom prst="rect">
            <a:avLst/>
          </a:prstGeom>
          <a:noFill/>
        </p:spPr>
        <p:txBody>
          <a:bodyPr wrap="square" lIns="0" tIns="0" rIns="0" bIns="0" rtlCol="0" anchor="t"/>
          <a:lstStyle/>
          <a:p>
            <a:pPr algn="ctr">
              <a:lnSpc>
                <a:spcPts val="2100"/>
              </a:lnSpc>
              <a:spcBef>
                <a:spcPts val="801"/>
              </a:spcBef>
              <a:buNone/>
            </a:pPr>
            <a:r>
              <a:rPr lang="en-US" sz="1500" dirty="0" smtClean="0">
                <a:solidFill>
                  <a:srgbClr val="1C2F35">
                    <a:alpha val="70000"/>
                  </a:srgbClr>
                </a:solidFill>
                <a:latin typeface="Sitka Text Semibold" pitchFamily="2" charset="0"/>
                <a:ea typeface="Montserrat" pitchFamily="34" charset="-122"/>
                <a:cs typeface="Arial" panose="020B0604020202020204" pitchFamily="34" charset="0"/>
              </a:rPr>
              <a:t>Percentage of consumers using fintech services in various countries</a:t>
            </a:r>
            <a:endParaRPr lang="en-US" dirty="0">
              <a:latin typeface="Sitka Text Semibold" pitchFamily="2" charset="0"/>
              <a:cs typeface="Arial" panose="020B0604020202020204" pitchFamily="34" charset="0"/>
            </a:endParaRPr>
          </a:p>
        </p:txBody>
      </p:sp>
      <p:sp>
        <p:nvSpPr>
          <p:cNvPr id="4" name="Object 3"/>
          <p:cNvSpPr/>
          <p:nvPr/>
        </p:nvSpPr>
        <p:spPr>
          <a:xfrm>
            <a:off x="476131" y="1993073"/>
            <a:ext cx="2018795" cy="3761435"/>
          </a:xfrm>
          <a:prstGeom prst="rect">
            <a:avLst/>
          </a:prstGeom>
          <a:solidFill>
            <a:srgbClr val="FFA300"/>
          </a:solidFill>
        </p:spPr>
      </p:sp>
      <p:sp>
        <p:nvSpPr>
          <p:cNvPr id="5" name="Object 4"/>
          <p:cNvSpPr/>
          <p:nvPr/>
        </p:nvSpPr>
        <p:spPr>
          <a:xfrm>
            <a:off x="375191" y="5881039"/>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China</a:t>
            </a:r>
            <a:endParaRPr lang="en-US" dirty="0">
              <a:latin typeface="Sitka Text Semibold" pitchFamily="2" charset="0"/>
              <a:cs typeface="Arial" panose="020B0604020202020204" pitchFamily="34" charset="0"/>
            </a:endParaRPr>
          </a:p>
        </p:txBody>
      </p:sp>
      <p:sp>
        <p:nvSpPr>
          <p:cNvPr id="6" name="Object 5"/>
          <p:cNvSpPr/>
          <p:nvPr/>
        </p:nvSpPr>
        <p:spPr>
          <a:xfrm>
            <a:off x="1037334" y="3654056"/>
            <a:ext cx="896388"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87%</a:t>
            </a:r>
            <a:endParaRPr lang="en-US" dirty="0">
              <a:latin typeface="Sitka Text Semibold" pitchFamily="2" charset="0"/>
              <a:cs typeface="Arial" panose="020B0604020202020204" pitchFamily="34" charset="0"/>
            </a:endParaRPr>
          </a:p>
        </p:txBody>
      </p:sp>
      <p:sp>
        <p:nvSpPr>
          <p:cNvPr id="7" name="Object 6"/>
          <p:cNvSpPr/>
          <p:nvPr/>
        </p:nvSpPr>
        <p:spPr>
          <a:xfrm>
            <a:off x="2780604" y="2333897"/>
            <a:ext cx="2018796" cy="3420611"/>
          </a:xfrm>
          <a:prstGeom prst="rect">
            <a:avLst/>
          </a:prstGeom>
          <a:solidFill>
            <a:srgbClr val="A68118"/>
          </a:solidFill>
        </p:spPr>
      </p:sp>
      <p:sp>
        <p:nvSpPr>
          <p:cNvPr id="8" name="Object 7"/>
          <p:cNvSpPr/>
          <p:nvPr/>
        </p:nvSpPr>
        <p:spPr>
          <a:xfrm>
            <a:off x="2679665" y="5881039"/>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United States</a:t>
            </a:r>
            <a:endParaRPr lang="en-US" dirty="0">
              <a:latin typeface="Sitka Text Semibold" pitchFamily="2" charset="0"/>
              <a:cs typeface="Arial" panose="020B0604020202020204" pitchFamily="34" charset="0"/>
            </a:endParaRPr>
          </a:p>
        </p:txBody>
      </p:sp>
      <p:sp>
        <p:nvSpPr>
          <p:cNvPr id="9" name="Object 8"/>
          <p:cNvSpPr/>
          <p:nvPr/>
        </p:nvSpPr>
        <p:spPr>
          <a:xfrm>
            <a:off x="3369798" y="4100438"/>
            <a:ext cx="934499" cy="450896"/>
          </a:xfrm>
          <a:prstGeom prst="rect">
            <a:avLst/>
          </a:prstGeom>
          <a:noFill/>
        </p:spPr>
        <p:txBody>
          <a:bodyPr wrap="square" lIns="0" tIns="0" rIns="0" bIns="0" rtlCol="0" anchor="t"/>
          <a:lstStyle/>
          <a:p>
            <a:pPr algn="ctr">
              <a:lnSpc>
                <a:spcPts val="3552"/>
              </a:lnSpc>
              <a:buNone/>
            </a:pPr>
            <a:r>
              <a:rPr lang="en-US" sz="3000" dirty="0" smtClean="0">
                <a:solidFill>
                  <a:srgbClr val="FDFDFD"/>
                </a:solidFill>
                <a:latin typeface="Sitka Text Semibold" pitchFamily="2" charset="0"/>
                <a:ea typeface="Trocchi" pitchFamily="34" charset="-122"/>
                <a:cs typeface="Arial" panose="020B0604020202020204" pitchFamily="34" charset="0"/>
              </a:rPr>
              <a:t>8</a:t>
            </a:r>
            <a:r>
              <a:rPr lang="en-US" sz="3000" dirty="0">
                <a:solidFill>
                  <a:srgbClr val="FDFDFD"/>
                </a:solidFill>
                <a:latin typeface="Sitka Text Semibold" pitchFamily="2" charset="0"/>
                <a:ea typeface="Trocchi" pitchFamily="34" charset="-122"/>
                <a:cs typeface="Arial" panose="020B0604020202020204" pitchFamily="34" charset="0"/>
              </a:rPr>
              <a:t>1</a:t>
            </a:r>
            <a:r>
              <a:rPr lang="en-US" sz="3000" dirty="0" smtClean="0">
                <a:solidFill>
                  <a:srgbClr val="FDFDFD"/>
                </a:solidFill>
                <a:latin typeface="Sitka Text Semibold" pitchFamily="2" charset="0"/>
                <a:ea typeface="Trocchi" pitchFamily="34" charset="-122"/>
                <a:cs typeface="Arial" panose="020B0604020202020204" pitchFamily="34" charset="0"/>
              </a:rPr>
              <a:t>%</a:t>
            </a:r>
            <a:endParaRPr lang="en-US" dirty="0">
              <a:latin typeface="Sitka Text Semibold" pitchFamily="2" charset="0"/>
              <a:cs typeface="Arial" panose="020B0604020202020204" pitchFamily="34" charset="0"/>
            </a:endParaRPr>
          </a:p>
        </p:txBody>
      </p:sp>
      <p:sp>
        <p:nvSpPr>
          <p:cNvPr id="10" name="Object 9"/>
          <p:cNvSpPr/>
          <p:nvPr/>
        </p:nvSpPr>
        <p:spPr>
          <a:xfrm>
            <a:off x="5085078" y="2897264"/>
            <a:ext cx="2018795" cy="2857243"/>
          </a:xfrm>
          <a:prstGeom prst="rect">
            <a:avLst/>
          </a:prstGeom>
          <a:solidFill>
            <a:srgbClr val="FDD16E"/>
          </a:solidFill>
        </p:spPr>
      </p:sp>
      <p:sp>
        <p:nvSpPr>
          <p:cNvPr id="11" name="Object 10"/>
          <p:cNvSpPr/>
          <p:nvPr/>
        </p:nvSpPr>
        <p:spPr>
          <a:xfrm>
            <a:off x="4984139" y="5881039"/>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India</a:t>
            </a:r>
            <a:endParaRPr lang="en-US" dirty="0">
              <a:latin typeface="Sitka Text Semibold" pitchFamily="2" charset="0"/>
              <a:cs typeface="Arial" panose="020B0604020202020204" pitchFamily="34" charset="0"/>
            </a:endParaRPr>
          </a:p>
        </p:txBody>
      </p:sp>
      <p:sp>
        <p:nvSpPr>
          <p:cNvPr id="12" name="Object 11"/>
          <p:cNvSpPr/>
          <p:nvPr/>
        </p:nvSpPr>
        <p:spPr>
          <a:xfrm>
            <a:off x="5712142" y="4136291"/>
            <a:ext cx="845411"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71%</a:t>
            </a:r>
            <a:endParaRPr lang="en-US" dirty="0">
              <a:latin typeface="Sitka Text Semibold" pitchFamily="2" charset="0"/>
              <a:cs typeface="Arial" panose="020B0604020202020204" pitchFamily="34" charset="0"/>
            </a:endParaRPr>
          </a:p>
        </p:txBody>
      </p:sp>
      <p:sp>
        <p:nvSpPr>
          <p:cNvPr id="13" name="Object 12"/>
          <p:cNvSpPr/>
          <p:nvPr/>
        </p:nvSpPr>
        <p:spPr>
          <a:xfrm>
            <a:off x="7389553" y="3004457"/>
            <a:ext cx="2018795" cy="2750052"/>
          </a:xfrm>
          <a:prstGeom prst="rect">
            <a:avLst/>
          </a:prstGeom>
          <a:solidFill>
            <a:srgbClr val="F87C57"/>
          </a:solidFill>
        </p:spPr>
      </p:sp>
      <p:sp>
        <p:nvSpPr>
          <p:cNvPr id="14" name="Object 13"/>
          <p:cNvSpPr/>
          <p:nvPr/>
        </p:nvSpPr>
        <p:spPr>
          <a:xfrm>
            <a:off x="7288612" y="5881039"/>
            <a:ext cx="2220675" cy="255920"/>
          </a:xfrm>
          <a:prstGeom prst="rect">
            <a:avLst/>
          </a:prstGeom>
          <a:noFill/>
        </p:spPr>
        <p:txBody>
          <a:bodyPr wrap="square" lIns="0" tIns="0" rIns="0" bIns="0" rtlCol="0" anchor="t"/>
          <a:lstStyle/>
          <a:p>
            <a:pPr algn="ctr">
              <a:lnSpc>
                <a:spcPts val="2016"/>
              </a:lnSpc>
              <a:buNone/>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United Kingdom</a:t>
            </a:r>
            <a:endParaRPr lang="en-US" sz="1600" dirty="0">
              <a:latin typeface="Sitka Text Semibold" pitchFamily="2" charset="0"/>
              <a:cs typeface="Arial" panose="020B0604020202020204" pitchFamily="34" charset="0"/>
            </a:endParaRPr>
          </a:p>
        </p:txBody>
      </p:sp>
      <p:sp>
        <p:nvSpPr>
          <p:cNvPr id="15" name="Object 14"/>
          <p:cNvSpPr/>
          <p:nvPr/>
        </p:nvSpPr>
        <p:spPr>
          <a:xfrm>
            <a:off x="7974717" y="4168046"/>
            <a:ext cx="960277"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72</a:t>
            </a: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a:t>
            </a:r>
            <a:endParaRPr lang="en-US" dirty="0">
              <a:latin typeface="Sitka Text Semibold" pitchFamily="2" charset="0"/>
              <a:cs typeface="Arial" panose="020B0604020202020204" pitchFamily="34" charset="0"/>
            </a:endParaRPr>
          </a:p>
        </p:txBody>
      </p:sp>
      <p:sp>
        <p:nvSpPr>
          <p:cNvPr id="16" name="Object 15"/>
          <p:cNvSpPr/>
          <p:nvPr/>
        </p:nvSpPr>
        <p:spPr>
          <a:xfrm>
            <a:off x="9694027" y="3654056"/>
            <a:ext cx="2018795" cy="2100452"/>
          </a:xfrm>
          <a:prstGeom prst="rect">
            <a:avLst/>
          </a:prstGeom>
          <a:solidFill>
            <a:srgbClr val="3D4176"/>
          </a:solidFill>
        </p:spPr>
      </p:sp>
      <p:sp>
        <p:nvSpPr>
          <p:cNvPr id="17" name="Object 16"/>
          <p:cNvSpPr/>
          <p:nvPr/>
        </p:nvSpPr>
        <p:spPr>
          <a:xfrm>
            <a:off x="9593086" y="5881039"/>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Ghana</a:t>
            </a:r>
            <a:endParaRPr lang="en-US" dirty="0">
              <a:latin typeface="Sitka Text Semibold" pitchFamily="2" charset="0"/>
              <a:cs typeface="Arial" panose="020B0604020202020204" pitchFamily="34" charset="0"/>
            </a:endParaRPr>
          </a:p>
        </p:txBody>
      </p:sp>
      <p:sp>
        <p:nvSpPr>
          <p:cNvPr id="18" name="Object 17"/>
          <p:cNvSpPr/>
          <p:nvPr/>
        </p:nvSpPr>
        <p:spPr>
          <a:xfrm>
            <a:off x="10279191" y="4203027"/>
            <a:ext cx="989700" cy="450896"/>
          </a:xfrm>
          <a:prstGeom prst="rect">
            <a:avLst/>
          </a:prstGeom>
          <a:noFill/>
        </p:spPr>
        <p:txBody>
          <a:bodyPr wrap="square" lIns="0" tIns="0" rIns="0" bIns="0" rtlCol="0" anchor="t"/>
          <a:lstStyle/>
          <a:p>
            <a:pPr algn="ctr">
              <a:lnSpc>
                <a:spcPts val="3552"/>
              </a:lnSpc>
              <a:buNone/>
            </a:pPr>
            <a:r>
              <a:rPr lang="en-US" sz="3000" dirty="0" smtClean="0">
                <a:solidFill>
                  <a:srgbClr val="FDFDFD"/>
                </a:solidFill>
                <a:latin typeface="Sitka Text Semibold" pitchFamily="2" charset="0"/>
                <a:ea typeface="Trocchi" pitchFamily="34" charset="-122"/>
                <a:cs typeface="Arial" panose="020B0604020202020204" pitchFamily="34" charset="0"/>
              </a:rPr>
              <a:t>64</a:t>
            </a:r>
            <a:r>
              <a:rPr lang="en-US" sz="3000" dirty="0" smtClean="0">
                <a:solidFill>
                  <a:srgbClr val="FDFDFD"/>
                </a:solidFill>
                <a:latin typeface="Sitka Text Semibold" pitchFamily="2" charset="0"/>
                <a:ea typeface="Trocchi" pitchFamily="34" charset="-122"/>
                <a:cs typeface="Arial" panose="020B0604020202020204" pitchFamily="34" charset="0"/>
              </a:rPr>
              <a:t>%</a:t>
            </a:r>
            <a:endParaRPr lang="en-US" dirty="0">
              <a:latin typeface="Sitka Text Semibold" pitchFamily="2" charset="0"/>
              <a:cs typeface="Arial" panose="020B0604020202020204" pitchFamily="34" charset="0"/>
            </a:endParaRPr>
          </a:p>
        </p:txBody>
      </p:sp>
      <p:sp>
        <p:nvSpPr>
          <p:cNvPr id="19" name="TextBox 18"/>
          <p:cNvSpPr txBox="1"/>
          <p:nvPr/>
        </p:nvSpPr>
        <p:spPr>
          <a:xfrm>
            <a:off x="7841431" y="6263490"/>
            <a:ext cx="4071895" cy="461665"/>
          </a:xfrm>
          <a:prstGeom prst="rect">
            <a:avLst/>
          </a:prstGeom>
          <a:noFill/>
        </p:spPr>
        <p:txBody>
          <a:bodyPr wrap="square" rtlCol="0">
            <a:spAutoFit/>
          </a:bodyPr>
          <a:lstStyle/>
          <a:p>
            <a:r>
              <a:rPr lang="en-US" altLang="en-US" sz="1200" dirty="0">
                <a:solidFill>
                  <a:schemeClr val="bg1">
                    <a:lumMod val="50000"/>
                    <a:alpha val="60000"/>
                  </a:schemeClr>
                </a:solidFill>
                <a:latin typeface="Sitka Text Semibold" pitchFamily="2" charset="0"/>
                <a:ea typeface="Montserrat" pitchFamily="34" charset="-122"/>
                <a:cs typeface="Arial" panose="020B0604020202020204" pitchFamily="34" charset="0"/>
              </a:rPr>
              <a:t>URL: </a:t>
            </a:r>
            <a:r>
              <a:rPr lang="en-US" altLang="en-US" sz="1200" dirty="0">
                <a:solidFill>
                  <a:schemeClr val="bg1">
                    <a:lumMod val="50000"/>
                    <a:alpha val="60000"/>
                  </a:schemeClr>
                </a:solidFill>
                <a:latin typeface="Sitka Text Semibold" pitchFamily="2" charset="0"/>
                <a:ea typeface="Montserrat" pitchFamily="34" charset="-122"/>
                <a:cs typeface="Arial" panose="020B0604020202020204" pitchFamily="34" charset="0"/>
              </a:rPr>
              <a:t>World Economic </a:t>
            </a:r>
            <a:r>
              <a:rPr lang="en-US" altLang="en-US" sz="1200" dirty="0" smtClean="0">
                <a:solidFill>
                  <a:schemeClr val="bg1">
                    <a:lumMod val="50000"/>
                    <a:alpha val="60000"/>
                  </a:schemeClr>
                </a:solidFill>
                <a:latin typeface="Sitka Text Semibold" pitchFamily="2" charset="0"/>
                <a:ea typeface="Montserrat" pitchFamily="34" charset="-122"/>
                <a:cs typeface="Arial" panose="020B0604020202020204" pitchFamily="34" charset="0"/>
              </a:rPr>
              <a:t>Forum(The rise of </a:t>
            </a:r>
            <a:r>
              <a:rPr lang="en-US" altLang="en-US" sz="1200" dirty="0" err="1">
                <a:solidFill>
                  <a:schemeClr val="bg1">
                    <a:lumMod val="50000"/>
                    <a:alpha val="60000"/>
                  </a:schemeClr>
                </a:solidFill>
                <a:latin typeface="Sitka Text Semibold" pitchFamily="2" charset="0"/>
                <a:ea typeface="Montserrat" pitchFamily="34" charset="-122"/>
                <a:cs typeface="Arial" panose="020B0604020202020204" pitchFamily="34" charset="0"/>
              </a:rPr>
              <a:t>f</a:t>
            </a:r>
            <a:r>
              <a:rPr lang="en-US" altLang="en-US" sz="1200" dirty="0" err="1" smtClean="0">
                <a:solidFill>
                  <a:schemeClr val="bg1">
                    <a:lumMod val="50000"/>
                    <a:alpha val="60000"/>
                  </a:schemeClr>
                </a:solidFill>
                <a:latin typeface="Sitka Text Semibold" pitchFamily="2" charset="0"/>
                <a:ea typeface="Montserrat" pitchFamily="34" charset="-122"/>
                <a:cs typeface="Arial" panose="020B0604020202020204" pitchFamily="34" charset="0"/>
              </a:rPr>
              <a:t>intech</a:t>
            </a:r>
            <a:r>
              <a:rPr lang="en-US" altLang="en-US" sz="1200" dirty="0" smtClean="0">
                <a:solidFill>
                  <a:schemeClr val="bg1">
                    <a:lumMod val="50000"/>
                    <a:alpha val="60000"/>
                  </a:schemeClr>
                </a:solidFill>
                <a:latin typeface="Sitka Text Semibold" pitchFamily="2" charset="0"/>
                <a:ea typeface="Montserrat" pitchFamily="34" charset="-122"/>
                <a:cs typeface="Arial" panose="020B0604020202020204" pitchFamily="34" charset="0"/>
              </a:rPr>
              <a:t> and the growth in digital financial services</a:t>
            </a:r>
            <a:endParaRPr lang="en-US" dirty="0"/>
          </a:p>
        </p:txBody>
      </p:sp>
    </p:spTree>
    <p:extLst>
      <p:ext uri="{BB962C8B-B14F-4D97-AF65-F5344CB8AC3E}">
        <p14:creationId xmlns:p14="http://schemas.microsoft.com/office/powerpoint/2010/main" val="1889500084"/>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Strategies for Successful Partnerships</a:t>
            </a:r>
            <a:endParaRPr lang="en-US" dirty="0">
              <a:latin typeface="Sitka Text Semibold" pitchFamily="2" charset="0"/>
              <a:cs typeface="Arial" panose="020B0604020202020204" pitchFamily="34" charset="0"/>
            </a:endParaRPr>
          </a:p>
        </p:txBody>
      </p:sp>
      <p:pic>
        <p:nvPicPr>
          <p:cNvPr id="3" name="Object 2"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559479" y="2638823"/>
            <a:ext cx="2716302" cy="1091761"/>
          </a:xfrm>
          <a:prstGeom prst="rect">
            <a:avLst/>
          </a:prstGeom>
        </p:spPr>
      </p:pic>
      <p:sp>
        <p:nvSpPr>
          <p:cNvPr id="4" name="Object 3"/>
          <p:cNvSpPr/>
          <p:nvPr/>
        </p:nvSpPr>
        <p:spPr>
          <a:xfrm>
            <a:off x="635661" y="2974853"/>
            <a:ext cx="2273518" cy="469458"/>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Understand the Fintech Landscape</a:t>
            </a:r>
            <a:endParaRPr lang="en-US" dirty="0">
              <a:latin typeface="Sitka Text Semibold" pitchFamily="2" charset="0"/>
              <a:cs typeface="Arial" panose="020B0604020202020204" pitchFamily="34" charset="0"/>
            </a:endParaRPr>
          </a:p>
        </p:txBody>
      </p:sp>
      <p:sp>
        <p:nvSpPr>
          <p:cNvPr id="5" name="Object 4"/>
          <p:cNvSpPr/>
          <p:nvPr/>
        </p:nvSpPr>
        <p:spPr>
          <a:xfrm>
            <a:off x="761810" y="994405"/>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Gain a deep understanding of the fintech ecosystem, its emerging trends, and the unique capabilities of different fintech companies. This will help you identify the right partners that complement your bank's strengths.</a:t>
            </a:r>
            <a:endParaRPr lang="en-US" sz="1200" dirty="0">
              <a:latin typeface="Sitka Text Semibold" pitchFamily="2" charset="0"/>
              <a:cs typeface="Arial" panose="020B0604020202020204" pitchFamily="34" charset="0"/>
            </a:endParaRPr>
          </a:p>
        </p:txBody>
      </p:sp>
      <p:pic>
        <p:nvPicPr>
          <p:cNvPr id="6" name="Object 5" descr="preencoded.png"/>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3321038" y="2638823"/>
            <a:ext cx="2716302" cy="1091761"/>
          </a:xfrm>
          <a:prstGeom prst="rect">
            <a:avLst/>
          </a:prstGeom>
        </p:spPr>
      </p:pic>
      <p:sp>
        <p:nvSpPr>
          <p:cNvPr id="7" name="Object 6"/>
          <p:cNvSpPr/>
          <p:nvPr/>
        </p:nvSpPr>
        <p:spPr>
          <a:xfrm>
            <a:off x="3697182" y="2846298"/>
            <a:ext cx="1989329" cy="704186"/>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Establish Clear Objectives and Value Proposition</a:t>
            </a:r>
            <a:endParaRPr lang="en-US" sz="1440" dirty="0">
              <a:latin typeface="Sitka Text Semibold" pitchFamily="2" charset="0"/>
              <a:cs typeface="Arial" panose="020B0604020202020204" pitchFamily="34" charset="0"/>
            </a:endParaRPr>
          </a:p>
        </p:txBody>
      </p:sp>
      <p:sp>
        <p:nvSpPr>
          <p:cNvPr id="8" name="Object 7"/>
          <p:cNvSpPr/>
          <p:nvPr/>
        </p:nvSpPr>
        <p:spPr>
          <a:xfrm>
            <a:off x="3523369" y="1009510"/>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Define the specific business objectives you want to achieve through the partnership, such as improving customer experience, enhancing product offerings, or expanding reach. Clearly articulate the value proposition for both parties.</a:t>
            </a:r>
            <a:endParaRPr lang="en-US" sz="1200" dirty="0">
              <a:latin typeface="Sitka Text Semibold" pitchFamily="2" charset="0"/>
              <a:cs typeface="Arial" panose="020B0604020202020204" pitchFamily="34" charset="0"/>
            </a:endParaRPr>
          </a:p>
        </p:txBody>
      </p:sp>
      <p:pic>
        <p:nvPicPr>
          <p:cNvPr id="9" name="Object 8" descr="preencoded.png"/>
          <p:cNvPicPr>
            <a:picLocks noChangeAspect="1"/>
          </p:cNvPicPr>
          <p:nvPr/>
        </p:nvPicPr>
        <p:blipFill>
          <a:blip r:embed="rId7">
            <a:extLst>
              <a:ext uri="{96DAC541-7B7A-43D3-8B79-37D633B846F1}">
                <asvg:svgBlip xmlns="" xmlns:asvg="http://schemas.microsoft.com/office/drawing/2016/SVG/main" r:embed="rId8"/>
              </a:ext>
            </a:extLst>
          </a:blip>
          <a:stretch>
            <a:fillRect/>
          </a:stretch>
        </p:blipFill>
        <p:spPr>
          <a:xfrm>
            <a:off x="6082598" y="2638823"/>
            <a:ext cx="2716302" cy="1091761"/>
          </a:xfrm>
          <a:prstGeom prst="rect">
            <a:avLst/>
          </a:prstGeom>
        </p:spPr>
      </p:pic>
      <p:sp>
        <p:nvSpPr>
          <p:cNvPr id="10" name="Object 9"/>
          <p:cNvSpPr/>
          <p:nvPr/>
        </p:nvSpPr>
        <p:spPr>
          <a:xfrm>
            <a:off x="6458741" y="2974853"/>
            <a:ext cx="1989329" cy="469458"/>
          </a:xfrm>
          <a:prstGeom prst="rect">
            <a:avLst/>
          </a:prstGeom>
          <a:noFill/>
        </p:spPr>
        <p:txBody>
          <a:bodyPr wrap="square" lIns="0" tIns="0" rIns="0" bIns="0" rtlCol="0" anchor="t"/>
          <a:lstStyle/>
          <a:p>
            <a:pPr algn="ctr">
              <a:lnSpc>
                <a:spcPts val="2016"/>
              </a:lnSpc>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Foster Collaborative Culture</a:t>
            </a:r>
          </a:p>
        </p:txBody>
      </p:sp>
      <p:sp>
        <p:nvSpPr>
          <p:cNvPr id="11" name="Object 10"/>
          <p:cNvSpPr/>
          <p:nvPr/>
        </p:nvSpPr>
        <p:spPr>
          <a:xfrm>
            <a:off x="6284928" y="994405"/>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Cultivate a culture of collaboration, open communication, and mutual respect between the bank and fintech partners. Encourage cross-functional teams to work together to overcome challenges and achieve shared goals.</a:t>
            </a:r>
            <a:endParaRPr lang="en-US" sz="1200" dirty="0">
              <a:latin typeface="Sitka Text Semibold" pitchFamily="2" charset="0"/>
              <a:cs typeface="Arial" panose="020B0604020202020204" pitchFamily="34" charset="0"/>
            </a:endParaRPr>
          </a:p>
        </p:txBody>
      </p:sp>
      <p:pic>
        <p:nvPicPr>
          <p:cNvPr id="12" name="Object 11" descr="preencoded.png"/>
          <p:cNvPicPr>
            <a:picLocks noChangeAspect="1"/>
          </p:cNvPicPr>
          <p:nvPr/>
        </p:nvPicPr>
        <p:blipFill>
          <a:blip r:embed="rId9">
            <a:extLst>
              <a:ext uri="{96DAC541-7B7A-43D3-8B79-37D633B846F1}">
                <asvg:svgBlip xmlns="" xmlns:asvg="http://schemas.microsoft.com/office/drawing/2016/SVG/main" r:embed="rId10"/>
              </a:ext>
            </a:extLst>
          </a:blip>
          <a:stretch>
            <a:fillRect/>
          </a:stretch>
        </p:blipFill>
        <p:spPr>
          <a:xfrm>
            <a:off x="8844158" y="2638823"/>
            <a:ext cx="2707568" cy="1091761"/>
          </a:xfrm>
          <a:prstGeom prst="rect">
            <a:avLst/>
          </a:prstGeom>
        </p:spPr>
      </p:pic>
      <p:sp>
        <p:nvSpPr>
          <p:cNvPr id="13" name="Object 12"/>
          <p:cNvSpPr/>
          <p:nvPr/>
        </p:nvSpPr>
        <p:spPr>
          <a:xfrm>
            <a:off x="9220301" y="2846298"/>
            <a:ext cx="1989329" cy="704186"/>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Align Regulatory and Compliance Requirements</a:t>
            </a:r>
            <a:endParaRPr lang="en-US" dirty="0">
              <a:latin typeface="Sitka Text Semibold" pitchFamily="2" charset="0"/>
              <a:cs typeface="Arial" panose="020B0604020202020204" pitchFamily="34" charset="0"/>
            </a:endParaRPr>
          </a:p>
        </p:txBody>
      </p:sp>
      <p:sp>
        <p:nvSpPr>
          <p:cNvPr id="14" name="Object 13"/>
          <p:cNvSpPr/>
          <p:nvPr/>
        </p:nvSpPr>
        <p:spPr>
          <a:xfrm>
            <a:off x="9046488" y="1009510"/>
            <a:ext cx="2666334"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Ensure that the partnership complies with all relevant banking regulations and industry standards. Collaborate to establish robust risk management frameworks and address any regulatory concerns early on.</a:t>
            </a:r>
            <a:endParaRPr lang="en-US" sz="1200" dirty="0">
              <a:latin typeface="Sitka Text Semibold" pitchFamily="2" charset="0"/>
              <a:cs typeface="Arial" panose="020B0604020202020204" pitchFamily="34" charset="0"/>
            </a:endParaRPr>
          </a:p>
        </p:txBody>
      </p:sp>
      <p:pic>
        <p:nvPicPr>
          <p:cNvPr id="15" name="Object 14" descr="preencoded.png"/>
          <p:cNvPicPr>
            <a:picLocks noChangeAspect="1"/>
          </p:cNvPicPr>
          <p:nvPr/>
        </p:nvPicPr>
        <p:blipFill>
          <a:blip r:embed="rId11">
            <a:extLst>
              <a:ext uri="{96DAC541-7B7A-43D3-8B79-37D633B846F1}">
                <asvg:svgBlip xmlns="" xmlns:asvg="http://schemas.microsoft.com/office/drawing/2016/SVG/main" r:embed="rId12"/>
              </a:ext>
            </a:extLst>
          </a:blip>
          <a:stretch>
            <a:fillRect/>
          </a:stretch>
        </p:blipFill>
        <p:spPr>
          <a:xfrm>
            <a:off x="1940258" y="3924376"/>
            <a:ext cx="2716302" cy="1091761"/>
          </a:xfrm>
          <a:prstGeom prst="rect">
            <a:avLst/>
          </a:prstGeom>
        </p:spPr>
      </p:pic>
      <p:sp>
        <p:nvSpPr>
          <p:cNvPr id="16" name="Object 15"/>
          <p:cNvSpPr/>
          <p:nvPr/>
        </p:nvSpPr>
        <p:spPr>
          <a:xfrm>
            <a:off x="2316402" y="4131851"/>
            <a:ext cx="1989329" cy="704186"/>
          </a:xfrm>
          <a:prstGeom prst="rect">
            <a:avLst/>
          </a:prstGeom>
          <a:noFill/>
        </p:spPr>
        <p:txBody>
          <a:bodyPr wrap="square" lIns="0" tIns="0" rIns="0" bIns="0" rtlCol="0" anchor="t"/>
          <a:lstStyle/>
          <a:p>
            <a:pPr algn="ctr">
              <a:lnSpc>
                <a:spcPts val="2016"/>
              </a:lnSpc>
              <a:buNone/>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Leverage Complementary Strengths</a:t>
            </a:r>
          </a:p>
        </p:txBody>
      </p:sp>
      <p:sp>
        <p:nvSpPr>
          <p:cNvPr id="17" name="Object 16"/>
          <p:cNvSpPr/>
          <p:nvPr/>
        </p:nvSpPr>
        <p:spPr>
          <a:xfrm>
            <a:off x="1863915" y="5241774"/>
            <a:ext cx="2666333"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Identify and leverage the unique strengths of both the bank and the fintech company. The bank can provide regulatory expertise, customer base, and infrastructure, while the fintech can bring agility, innovative technologies, and customer-centric approaches.</a:t>
            </a:r>
            <a:endParaRPr lang="en-US" sz="1200" dirty="0">
              <a:latin typeface="Sitka Text Semibold" pitchFamily="2" charset="0"/>
              <a:cs typeface="Arial" panose="020B0604020202020204" pitchFamily="34" charset="0"/>
            </a:endParaRPr>
          </a:p>
        </p:txBody>
      </p:sp>
      <p:pic>
        <p:nvPicPr>
          <p:cNvPr id="18" name="Object 17" descr="preencoded.png"/>
          <p:cNvPicPr>
            <a:picLocks noChangeAspect="1"/>
          </p:cNvPicPr>
          <p:nvPr/>
        </p:nvPicPr>
        <p:blipFill>
          <a:blip r:embed="rId13">
            <a:extLst>
              <a:ext uri="{96DAC541-7B7A-43D3-8B79-37D633B846F1}">
                <asvg:svgBlip xmlns="" xmlns:asvg="http://schemas.microsoft.com/office/drawing/2016/SVG/main" r:embed="rId14"/>
              </a:ext>
            </a:extLst>
          </a:blip>
          <a:stretch>
            <a:fillRect/>
          </a:stretch>
        </p:blipFill>
        <p:spPr>
          <a:xfrm>
            <a:off x="4701818" y="3924376"/>
            <a:ext cx="2716302" cy="1091761"/>
          </a:xfrm>
          <a:prstGeom prst="rect">
            <a:avLst/>
          </a:prstGeom>
        </p:spPr>
      </p:pic>
      <p:sp>
        <p:nvSpPr>
          <p:cNvPr id="19" name="Object 18"/>
          <p:cNvSpPr/>
          <p:nvPr/>
        </p:nvSpPr>
        <p:spPr>
          <a:xfrm>
            <a:off x="5077962" y="4260407"/>
            <a:ext cx="1989329" cy="469458"/>
          </a:xfrm>
          <a:prstGeom prst="rect">
            <a:avLst/>
          </a:prstGeom>
          <a:noFill/>
        </p:spPr>
        <p:txBody>
          <a:bodyPr wrap="square" lIns="0" tIns="0" rIns="0" bIns="0" rtlCol="0" anchor="t"/>
          <a:lstStyle/>
          <a:p>
            <a:pPr algn="ctr">
              <a:lnSpc>
                <a:spcPts val="2016"/>
              </a:lnSpc>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Invest in Technology Integration</a:t>
            </a:r>
          </a:p>
        </p:txBody>
      </p:sp>
      <p:sp>
        <p:nvSpPr>
          <p:cNvPr id="20" name="Object 19"/>
          <p:cNvSpPr/>
          <p:nvPr/>
        </p:nvSpPr>
        <p:spPr>
          <a:xfrm>
            <a:off x="4764811" y="5241774"/>
            <a:ext cx="2666333"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Invest in seamless technology integration between the bank's and fintech's systems to enable a frictionless customer experience. Prioritize data security, scalability, and flexibility in the integration process.</a:t>
            </a:r>
            <a:endParaRPr lang="en-US" sz="1200" dirty="0">
              <a:latin typeface="Sitka Text Semibold" pitchFamily="2" charset="0"/>
              <a:cs typeface="Arial" panose="020B0604020202020204" pitchFamily="34" charset="0"/>
            </a:endParaRPr>
          </a:p>
        </p:txBody>
      </p:sp>
      <p:pic>
        <p:nvPicPr>
          <p:cNvPr id="21" name="Object 20" descr="preencoded.png"/>
          <p:cNvPicPr>
            <a:picLocks noChangeAspect="1"/>
          </p:cNvPicPr>
          <p:nvPr/>
        </p:nvPicPr>
        <p:blipFill>
          <a:blip r:embed="rId15">
            <a:extLst>
              <a:ext uri="{96DAC541-7B7A-43D3-8B79-37D633B846F1}">
                <asvg:svgBlip xmlns="" xmlns:asvg="http://schemas.microsoft.com/office/drawing/2016/SVG/main" r:embed="rId16"/>
              </a:ext>
            </a:extLst>
          </a:blip>
          <a:stretch>
            <a:fillRect/>
          </a:stretch>
        </p:blipFill>
        <p:spPr>
          <a:xfrm>
            <a:off x="7463377" y="3924376"/>
            <a:ext cx="2707568" cy="1091761"/>
          </a:xfrm>
          <a:prstGeom prst="rect">
            <a:avLst/>
          </a:prstGeom>
        </p:spPr>
      </p:pic>
      <p:sp>
        <p:nvSpPr>
          <p:cNvPr id="22" name="Object 21"/>
          <p:cNvSpPr/>
          <p:nvPr/>
        </p:nvSpPr>
        <p:spPr>
          <a:xfrm>
            <a:off x="7839521" y="4260407"/>
            <a:ext cx="1989329" cy="469458"/>
          </a:xfrm>
          <a:prstGeom prst="rect">
            <a:avLst/>
          </a:prstGeom>
          <a:noFill/>
        </p:spPr>
        <p:txBody>
          <a:bodyPr wrap="square" lIns="0" tIns="0" rIns="0" bIns="0" rtlCol="0" anchor="t"/>
          <a:lstStyle/>
          <a:p>
            <a:pPr algn="ctr">
              <a:lnSpc>
                <a:spcPts val="2016"/>
              </a:lnSpc>
              <a:buNone/>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Continuously Evolve and Innovate</a:t>
            </a:r>
          </a:p>
        </p:txBody>
      </p:sp>
      <p:sp>
        <p:nvSpPr>
          <p:cNvPr id="23" name="Object 22"/>
          <p:cNvSpPr/>
          <p:nvPr/>
        </p:nvSpPr>
        <p:spPr>
          <a:xfrm>
            <a:off x="7665708" y="5241774"/>
            <a:ext cx="2845538"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Establish a process for regularly reviewing the partnership, evaluating its performance, and adapting to changing market conditions and customer needs. Encourage a culture of continuous innovation and experimentation to stay ahead of the curve.</a:t>
            </a:r>
            <a:endParaRPr lang="en-US" sz="1200"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19351848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419590"/>
            <a:ext cx="12188952" cy="541599"/>
          </a:xfrm>
          <a:prstGeom prst="rect">
            <a:avLst/>
          </a:prstGeom>
          <a:noFill/>
        </p:spPr>
        <p:txBody>
          <a:bodyPr wrap="square" lIns="0" tIns="0" rIns="0" bIns="0" rtlCol="0" anchor="t"/>
          <a:lstStyle/>
          <a:p>
            <a:pPr algn="ctr">
              <a:lnSpc>
                <a:spcPts val="4266"/>
              </a:lnSpc>
              <a:buNone/>
            </a:pPr>
            <a:r>
              <a:rPr lang="en-US" sz="4688" b="1" kern="0" spc="47" dirty="0" smtClean="0">
                <a:solidFill>
                  <a:srgbClr val="000000">
                    <a:alpha val="80000"/>
                  </a:srgbClr>
                </a:solidFill>
                <a:latin typeface="Sitka Text Semibold" pitchFamily="2" charset="0"/>
                <a:ea typeface="Bebas Neue" pitchFamily="34" charset="-122"/>
                <a:cs typeface="Arial" panose="020B0604020202020204" pitchFamily="34" charset="0"/>
              </a:rPr>
              <a:t>Conclusion</a:t>
            </a:r>
            <a:endParaRPr lang="en-US" dirty="0">
              <a:latin typeface="Sitka Text Semibold" pitchFamily="2" charset="0"/>
              <a:cs typeface="Arial" panose="020B0604020202020204" pitchFamily="34" charset="0"/>
            </a:endParaRPr>
          </a:p>
        </p:txBody>
      </p:sp>
      <p:sp>
        <p:nvSpPr>
          <p:cNvPr id="3" name="Object 2"/>
          <p:cNvSpPr/>
          <p:nvPr/>
        </p:nvSpPr>
        <p:spPr>
          <a:xfrm>
            <a:off x="476131" y="1656936"/>
            <a:ext cx="714196" cy="714196"/>
          </a:xfrm>
          <a:prstGeom prst="rect">
            <a:avLst/>
          </a:prstGeom>
          <a:solidFill>
            <a:srgbClr val="466AAD"/>
          </a:solidFill>
        </p:spPr>
      </p:sp>
      <p:pic>
        <p:nvPicPr>
          <p:cNvPr id="4" name="Object 3"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682574" y="1855014"/>
            <a:ext cx="304724" cy="323769"/>
          </a:xfrm>
          <a:prstGeom prst="rect">
            <a:avLst/>
          </a:prstGeom>
        </p:spPr>
      </p:pic>
      <p:sp>
        <p:nvSpPr>
          <p:cNvPr id="5" name="Object 4"/>
          <p:cNvSpPr/>
          <p:nvPr/>
        </p:nvSpPr>
        <p:spPr>
          <a:xfrm>
            <a:off x="1380780" y="1598610"/>
            <a:ext cx="2775843" cy="488510"/>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Fintech is reshaping the financial industry</a:t>
            </a:r>
            <a:endParaRPr lang="en-US" dirty="0">
              <a:latin typeface="Sitka Text Semibold" pitchFamily="2" charset="0"/>
              <a:cs typeface="Arial" panose="020B0604020202020204" pitchFamily="34" charset="0"/>
            </a:endParaRPr>
          </a:p>
        </p:txBody>
      </p:sp>
      <p:sp>
        <p:nvSpPr>
          <p:cNvPr id="6" name="Object 5"/>
          <p:cNvSpPr/>
          <p:nvPr/>
        </p:nvSpPr>
        <p:spPr>
          <a:xfrm>
            <a:off x="1380780" y="2167348"/>
            <a:ext cx="2775843" cy="678487"/>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The rapid growth and innovation in fintech are transforming the traditional banking landscape.</a:t>
            </a:r>
            <a:endParaRPr lang="en-US" dirty="0">
              <a:latin typeface="Sitka Text Semibold" pitchFamily="2" charset="0"/>
              <a:cs typeface="Arial" panose="020B0604020202020204" pitchFamily="34" charset="0"/>
            </a:endParaRPr>
          </a:p>
        </p:txBody>
      </p:sp>
      <p:sp>
        <p:nvSpPr>
          <p:cNvPr id="7" name="Object 6"/>
          <p:cNvSpPr/>
          <p:nvPr/>
        </p:nvSpPr>
        <p:spPr>
          <a:xfrm>
            <a:off x="4380405" y="1656936"/>
            <a:ext cx="714196" cy="714196"/>
          </a:xfrm>
          <a:prstGeom prst="rect">
            <a:avLst/>
          </a:prstGeom>
          <a:solidFill>
            <a:srgbClr val="466AAD"/>
          </a:solidFill>
        </p:spPr>
      </p:sp>
      <p:pic>
        <p:nvPicPr>
          <p:cNvPr id="8" name="Object 7" descr="preencoded.png"/>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4561734" y="1863383"/>
            <a:ext cx="361860" cy="304724"/>
          </a:xfrm>
          <a:prstGeom prst="rect">
            <a:avLst/>
          </a:prstGeom>
        </p:spPr>
      </p:pic>
      <p:sp>
        <p:nvSpPr>
          <p:cNvPr id="9" name="Object 8"/>
          <p:cNvSpPr/>
          <p:nvPr/>
        </p:nvSpPr>
        <p:spPr>
          <a:xfrm>
            <a:off x="5285053" y="1598610"/>
            <a:ext cx="2775843" cy="732766"/>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Partnership and competition present opportunities for banks</a:t>
            </a:r>
            <a:endParaRPr lang="en-US" dirty="0">
              <a:latin typeface="Sitka Text Semibold" pitchFamily="2" charset="0"/>
              <a:cs typeface="Arial" panose="020B0604020202020204" pitchFamily="34" charset="0"/>
            </a:endParaRPr>
          </a:p>
        </p:txBody>
      </p:sp>
      <p:sp>
        <p:nvSpPr>
          <p:cNvPr id="10" name="Object 9"/>
          <p:cNvSpPr/>
          <p:nvPr/>
        </p:nvSpPr>
        <p:spPr>
          <a:xfrm>
            <a:off x="5285053" y="2411603"/>
            <a:ext cx="2775843" cy="1356973"/>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Banks can leverage fintech partnerships to access new technologies and expand their customer base, while also facing competition in certain financial services.</a:t>
            </a:r>
            <a:endParaRPr lang="en-US" dirty="0">
              <a:latin typeface="Sitka Text Semibold" pitchFamily="2" charset="0"/>
              <a:cs typeface="Arial" panose="020B0604020202020204" pitchFamily="34" charset="0"/>
            </a:endParaRPr>
          </a:p>
        </p:txBody>
      </p:sp>
      <p:sp>
        <p:nvSpPr>
          <p:cNvPr id="11" name="Object 10"/>
          <p:cNvSpPr/>
          <p:nvPr/>
        </p:nvSpPr>
        <p:spPr>
          <a:xfrm>
            <a:off x="8284678" y="1656936"/>
            <a:ext cx="714196" cy="714196"/>
          </a:xfrm>
          <a:prstGeom prst="rect">
            <a:avLst/>
          </a:prstGeom>
          <a:solidFill>
            <a:srgbClr val="466AAD"/>
          </a:solidFill>
        </p:spPr>
      </p:sp>
      <p:pic>
        <p:nvPicPr>
          <p:cNvPr id="12" name="Object 11" descr="preencoded.png"/>
          <p:cNvPicPr>
            <a:picLocks noChangeAspect="1"/>
          </p:cNvPicPr>
          <p:nvPr/>
        </p:nvPicPr>
        <p:blipFill>
          <a:blip r:embed="rId7">
            <a:extLst>
              <a:ext uri="{96DAC541-7B7A-43D3-8B79-37D633B846F1}">
                <asvg:svgBlip xmlns="" xmlns:asvg="http://schemas.microsoft.com/office/drawing/2016/SVG/main" r:embed="rId8"/>
              </a:ext>
            </a:extLst>
          </a:blip>
          <a:stretch>
            <a:fillRect/>
          </a:stretch>
        </p:blipFill>
        <p:spPr>
          <a:xfrm>
            <a:off x="8507859" y="1888491"/>
            <a:ext cx="266633" cy="257111"/>
          </a:xfrm>
          <a:prstGeom prst="rect">
            <a:avLst/>
          </a:prstGeom>
        </p:spPr>
      </p:pic>
      <p:sp>
        <p:nvSpPr>
          <p:cNvPr id="13" name="Object 12"/>
          <p:cNvSpPr/>
          <p:nvPr/>
        </p:nvSpPr>
        <p:spPr>
          <a:xfrm>
            <a:off x="9189327" y="1598610"/>
            <a:ext cx="2775843" cy="977021"/>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CBG can leverage digital transformation, customer experience, and strategic collaborations</a:t>
            </a:r>
            <a:endParaRPr lang="en-US" dirty="0">
              <a:latin typeface="Sitka Text Semibold" pitchFamily="2" charset="0"/>
              <a:cs typeface="Arial" panose="020B0604020202020204" pitchFamily="34" charset="0"/>
            </a:endParaRPr>
          </a:p>
        </p:txBody>
      </p:sp>
      <p:sp>
        <p:nvSpPr>
          <p:cNvPr id="14" name="Object 13"/>
          <p:cNvSpPr/>
          <p:nvPr/>
        </p:nvSpPr>
        <p:spPr>
          <a:xfrm>
            <a:off x="9189327" y="2655858"/>
            <a:ext cx="2775843" cy="1583135"/>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CBG should focus on implementing a comprehensive digital transformation strategy, enhancing customer experience, and exploring strategic partnerships with local and international fintech firms.</a:t>
            </a:r>
            <a:endParaRPr lang="en-US" dirty="0">
              <a:latin typeface="Sitka Text Semibold" pitchFamily="2" charset="0"/>
              <a:cs typeface="Arial" panose="020B0604020202020204" pitchFamily="34" charset="0"/>
            </a:endParaRPr>
          </a:p>
        </p:txBody>
      </p:sp>
      <p:sp>
        <p:nvSpPr>
          <p:cNvPr id="15" name="Object 14"/>
          <p:cNvSpPr/>
          <p:nvPr/>
        </p:nvSpPr>
        <p:spPr>
          <a:xfrm>
            <a:off x="476131" y="4362858"/>
            <a:ext cx="714196" cy="714196"/>
          </a:xfrm>
          <a:prstGeom prst="rect">
            <a:avLst/>
          </a:prstGeom>
          <a:solidFill>
            <a:srgbClr val="466AAD"/>
          </a:solidFill>
        </p:spPr>
      </p:sp>
      <p:pic>
        <p:nvPicPr>
          <p:cNvPr id="16" name="Object 15" descr="preencoded.png"/>
          <p:cNvPicPr>
            <a:picLocks noChangeAspect="1"/>
          </p:cNvPicPr>
          <p:nvPr/>
        </p:nvPicPr>
        <p:blipFill>
          <a:blip r:embed="rId9">
            <a:extLst>
              <a:ext uri="{96DAC541-7B7A-43D3-8B79-37D633B846F1}">
                <asvg:svgBlip xmlns="" xmlns:asvg="http://schemas.microsoft.com/office/drawing/2016/SVG/main" r:embed="rId10"/>
              </a:ext>
            </a:extLst>
          </a:blip>
          <a:stretch>
            <a:fillRect/>
          </a:stretch>
        </p:blipFill>
        <p:spPr>
          <a:xfrm>
            <a:off x="720236" y="4586045"/>
            <a:ext cx="238065" cy="266633"/>
          </a:xfrm>
          <a:prstGeom prst="rect">
            <a:avLst/>
          </a:prstGeom>
        </p:spPr>
      </p:pic>
      <p:sp>
        <p:nvSpPr>
          <p:cNvPr id="17" name="Object 16"/>
          <p:cNvSpPr/>
          <p:nvPr/>
        </p:nvSpPr>
        <p:spPr>
          <a:xfrm>
            <a:off x="1380778" y="4279242"/>
            <a:ext cx="2775843" cy="488510"/>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Continuous evolution of the fintech landscape</a:t>
            </a:r>
            <a:endParaRPr lang="en-US" dirty="0">
              <a:latin typeface="Sitka Text Semibold" pitchFamily="2" charset="0"/>
              <a:cs typeface="Arial" panose="020B0604020202020204" pitchFamily="34" charset="0"/>
            </a:endParaRPr>
          </a:p>
        </p:txBody>
      </p:sp>
      <p:sp>
        <p:nvSpPr>
          <p:cNvPr id="18" name="Object 17"/>
          <p:cNvSpPr/>
          <p:nvPr/>
        </p:nvSpPr>
        <p:spPr>
          <a:xfrm>
            <a:off x="1380779" y="4939844"/>
            <a:ext cx="2775843" cy="1130811"/>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The fintech industry is expected to continue evolving, with further innovations and disruptions that will require banks to remain agile and adaptable.</a:t>
            </a:r>
            <a:endParaRPr lang="en-US" dirty="0">
              <a:latin typeface="Sitka Text Semibold" pitchFamily="2"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4888910" y="1670057"/>
            <a:ext cx="6850244" cy="1229897"/>
          </a:xfrm>
          <a:prstGeom prst="rect">
            <a:avLst/>
          </a:prstGeom>
          <a:noFill/>
        </p:spPr>
        <p:txBody>
          <a:bodyPr wrap="square" lIns="0" tIns="0" rIns="0" bIns="0" rtlCol="0" anchor="t"/>
          <a:lstStyle/>
          <a:p>
            <a:pPr algn="ctr">
              <a:buNone/>
            </a:pPr>
            <a:r>
              <a:rPr lang="en-US" sz="4400" spc="-300" dirty="0" smtClean="0">
                <a:solidFill>
                  <a:srgbClr val="1B2F35">
                    <a:alpha val="90000"/>
                  </a:srgbClr>
                </a:solidFill>
                <a:latin typeface="Sitka Text Semibold" pitchFamily="2" charset="0"/>
                <a:ea typeface="Trocchi" pitchFamily="34" charset="-122"/>
                <a:cs typeface="Trocchi" pitchFamily="34" charset="-120"/>
              </a:rPr>
              <a:t>THANK YOU FOR LISTENING.</a:t>
            </a:r>
            <a:r>
              <a:rPr lang="en-US" sz="4400" spc="-300" dirty="0" smtClean="0">
                <a:solidFill>
                  <a:srgbClr val="1B2F35">
                    <a:alpha val="90000"/>
                  </a:srgbClr>
                </a:solidFill>
                <a:latin typeface="Trocchi" pitchFamily="34" charset="0"/>
                <a:ea typeface="Trocchi" pitchFamily="34" charset="-122"/>
                <a:cs typeface="Trocchi" pitchFamily="34" charset="-120"/>
              </a:rPr>
              <a:t> </a:t>
            </a:r>
            <a:endParaRPr lang="en-US" sz="4400" spc="-300" dirty="0"/>
          </a:p>
        </p:txBody>
      </p:sp>
      <p:sp>
        <p:nvSpPr>
          <p:cNvPr id="3" name="Object 2"/>
          <p:cNvSpPr/>
          <p:nvPr/>
        </p:nvSpPr>
        <p:spPr>
          <a:xfrm>
            <a:off x="5197358" y="3747911"/>
            <a:ext cx="6472128" cy="319960"/>
          </a:xfrm>
          <a:prstGeom prst="rect">
            <a:avLst/>
          </a:prstGeom>
          <a:noFill/>
        </p:spPr>
        <p:txBody>
          <a:bodyPr wrap="square" lIns="0" tIns="0" rIns="0" bIns="0" rtlCol="0" anchor="t"/>
          <a:lstStyle/>
          <a:p>
            <a:pPr algn="ctr">
              <a:buNone/>
            </a:pPr>
            <a:r>
              <a:rPr lang="en-US" sz="3200" spc="-150" dirty="0" smtClean="0">
                <a:solidFill>
                  <a:srgbClr val="1B2F35">
                    <a:alpha val="90000"/>
                  </a:srgbClr>
                </a:solidFill>
                <a:latin typeface="Sitka Text Semibold" pitchFamily="2" charset="0"/>
                <a:ea typeface="Trocchi" pitchFamily="34" charset="-122"/>
                <a:cs typeface="Trocchi" pitchFamily="34" charset="-120"/>
              </a:rPr>
              <a:t>YOUR QUESTIONS/SUGGESTIONS.</a:t>
            </a:r>
            <a:endParaRPr lang="en-US" sz="3200" spc="-150" dirty="0">
              <a:solidFill>
                <a:srgbClr val="1B2F35">
                  <a:alpha val="90000"/>
                </a:srgbClr>
              </a:solidFill>
              <a:latin typeface="Sitka Text Semibold" pitchFamily="2" charset="0"/>
              <a:ea typeface="Trocchi" pitchFamily="34" charset="-122"/>
              <a:cs typeface="Trocchi" pitchFamily="34" charset="-120"/>
            </a:endParaRPr>
          </a:p>
        </p:txBody>
      </p:sp>
      <p:pic>
        <p:nvPicPr>
          <p:cNvPr id="6" name="Picture 5"/>
          <p:cNvPicPr>
            <a:picLocks noChangeAspect="1"/>
          </p:cNvPicPr>
          <p:nvPr/>
        </p:nvPicPr>
        <p:blipFill>
          <a:blip r:embed="rId3"/>
          <a:stretch>
            <a:fillRect/>
          </a:stretch>
        </p:blipFill>
        <p:spPr>
          <a:xfrm>
            <a:off x="0" y="0"/>
            <a:ext cx="3054361" cy="6864691"/>
          </a:xfrm>
          <a:prstGeom prst="rect">
            <a:avLst/>
          </a:prstGeom>
        </p:spPr>
      </p:pic>
    </p:spTree>
    <p:extLst>
      <p:ext uri="{BB962C8B-B14F-4D97-AF65-F5344CB8AC3E}">
        <p14:creationId xmlns:p14="http://schemas.microsoft.com/office/powerpoint/2010/main" val="25460438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891</Words>
  <Application>Microsoft Office PowerPoint</Application>
  <PresentationFormat>Widescreen</PresentationFormat>
  <Paragraphs>84</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Calibri</vt:lpstr>
      <vt:lpstr>Source Sans Pro</vt:lpstr>
      <vt:lpstr>Montserrat</vt:lpstr>
      <vt:lpstr>Arial</vt:lpstr>
      <vt:lpstr>Bebas Neue</vt:lpstr>
      <vt:lpstr>Trocchi</vt:lpstr>
      <vt:lpstr>Sitka Text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Fintech and Banks Partnership or Competition</dc:title>
  <dc:subject>Fintech and Banks Partnership or Competition</dc:subject>
  <dc:creator>Owura Qwaku</dc:creator>
  <cp:lastModifiedBy>User</cp:lastModifiedBy>
  <cp:revision>21</cp:revision>
  <dcterms:created xsi:type="dcterms:W3CDTF">2024-06-14T21:14:14Z</dcterms:created>
  <dcterms:modified xsi:type="dcterms:W3CDTF">2024-06-22T17:44:41Z</dcterms:modified>
</cp:coreProperties>
</file>